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58" r:id="rId2"/>
    <p:sldId id="279" r:id="rId3"/>
    <p:sldId id="280" r:id="rId4"/>
    <p:sldId id="287" r:id="rId5"/>
    <p:sldId id="281" r:id="rId6"/>
    <p:sldId id="290" r:id="rId7"/>
    <p:sldId id="291" r:id="rId8"/>
    <p:sldId id="292" r:id="rId9"/>
    <p:sldId id="288" r:id="rId10"/>
    <p:sldId id="289" r:id="rId11"/>
    <p:sldId id="282" r:id="rId12"/>
    <p:sldId id="283" r:id="rId13"/>
    <p:sldId id="284" r:id="rId14"/>
    <p:sldId id="285" r:id="rId15"/>
    <p:sldId id="286" r:id="rId16"/>
  </p:sldIdLst>
  <p:sldSz cx="12192000" cy="6858000"/>
  <p:notesSz cx="6858000" cy="9144000"/>
  <p:embeddedFontLst>
    <p:embeddedFont>
      <p:font typeface="나눔스퀘어_ac Bold" panose="020B0600000101010101" pitchFamily="34" charset="-127"/>
      <p:bold r:id="rId18"/>
    </p:embeddedFont>
    <p:embeddedFont>
      <p:font typeface="맑은 고딕" panose="020B0503020000020004" pitchFamily="34" charset="-127"/>
      <p:regular r:id="rId19"/>
      <p:bold r:id="rId20"/>
    </p:embeddedFont>
    <p:embeddedFont>
      <p:font typeface="NanumSquare_ac Bold" panose="020B0600000101010101" pitchFamily="34" charset="-127"/>
      <p:bold r:id="rId21"/>
    </p:embeddedFont>
    <p:embeddedFont>
      <p:font typeface="NanumSquare_ac ExtraBold" panose="020B0600000101010101" pitchFamily="34" charset="-127"/>
      <p:bold r:id="rId22"/>
    </p:embeddedFont>
    <p:embeddedFont>
      <p:font typeface="NanumSquare_ac Light" panose="020B0600000101010101" pitchFamily="34" charset="-127"/>
      <p:regular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87A2"/>
    <a:srgbClr val="E57830"/>
    <a:srgbClr val="6A83C7"/>
    <a:srgbClr val="FFF2CC"/>
    <a:srgbClr val="637BBB"/>
    <a:srgbClr val="09194B"/>
    <a:srgbClr val="EB79D5"/>
    <a:srgbClr val="E6A5DA"/>
    <a:srgbClr val="263B74"/>
    <a:srgbClr val="0A19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439" autoAdjust="0"/>
    <p:restoredTop sz="84400" autoAdjust="0"/>
  </p:normalViewPr>
  <p:slideViewPr>
    <p:cSldViewPr snapToGrid="0">
      <p:cViewPr>
        <p:scale>
          <a:sx n="94" d="100"/>
          <a:sy n="94" d="100"/>
        </p:scale>
        <p:origin x="784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D577E-82F0-45F2-89CE-C679EFEA38A1}" type="datetimeFigureOut">
              <a:rPr lang="ko-KR" altLang="en-US" smtClean="0"/>
              <a:t>2022. 9. 7.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9769FD-EE96-4FD0-A44F-1DF5FD260A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6801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5152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07161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30005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7439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33798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25059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28210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56410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4118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5751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15895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61826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19075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1783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6E730A-3FDC-4F1A-8F8D-D47C3EEA8F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56B1E86-0746-4768-8672-210B204514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3B9BF3-4DAE-4BBC-9622-653F97303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8F0E-8C98-45D6-83E4-514FFC23272B}" type="datetimeFigureOut">
              <a:rPr lang="ko-KR" altLang="en-US" smtClean="0"/>
              <a:t>2022. 9. 7.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D8DD8E-D723-4F27-9F7C-1BFF49C3C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1320C6-43C9-4627-9239-53083B1E6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120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4D7290-E057-4635-8447-611445180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1DB2D41-FD39-4857-A2BC-BC7A3F363C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8912DE-4403-4E83-B140-48D22D8BB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8F0E-8C98-45D6-83E4-514FFC23272B}" type="datetimeFigureOut">
              <a:rPr lang="ko-KR" altLang="en-US" smtClean="0"/>
              <a:t>2022. 9. 7.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30465D-2522-4C6E-B448-0681935EE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E913DB-7B7B-4FA8-91E8-302E5256A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8349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4700DAA-8352-4831-AE2D-B423A21CDA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5525631-1EE2-4F79-98BF-74285C410A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C3FE03-6D95-4F29-A5A9-E39CBF83D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8F0E-8C98-45D6-83E4-514FFC23272B}" type="datetimeFigureOut">
              <a:rPr lang="ko-KR" altLang="en-US" smtClean="0"/>
              <a:t>2022. 9. 7.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962B96-F7E3-4311-8A5E-1D8DCF591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9F68C9-F61C-4DF1-B525-E80BDBB24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545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00F26A-59CF-49D7-8DE3-36C7B969B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3E83FA-E64D-4325-A83A-4CBF673D5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185588-3D89-41AE-92C0-0B3CCAC98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8F0E-8C98-45D6-83E4-514FFC23272B}" type="datetimeFigureOut">
              <a:rPr lang="ko-KR" altLang="en-US" smtClean="0"/>
              <a:t>2022. 9. 7.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88A374-1857-40CF-BFBA-7813BE084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BABE07-B9CE-47A5-9AEB-D5DFFCFAC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3345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1A3375-9BC3-42AE-BA7F-2DC0B6D12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18B2FE-4DB0-463C-B4D9-387139D69C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BC837F-5FF2-49DB-8562-D70F24EA7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8F0E-8C98-45D6-83E4-514FFC23272B}" type="datetimeFigureOut">
              <a:rPr lang="ko-KR" altLang="en-US" smtClean="0"/>
              <a:t>2022. 9. 7.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0BF3A1-E936-4EBC-AA83-0679ADDD0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832972-19E4-4311-8C31-00213F7B6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9683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5D37E0-694D-42E4-A362-D900B2C41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E264B3-1801-4AA4-A36D-B84042DD37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9E6747-E13E-4EBC-87A3-0831EC7E8F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981C1DD-EF0C-4264-963A-A85AB04EE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8F0E-8C98-45D6-83E4-514FFC23272B}" type="datetimeFigureOut">
              <a:rPr lang="ko-KR" altLang="en-US" smtClean="0"/>
              <a:t>2022. 9. 7.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ED43648-2272-47D3-90C3-BFC28CED4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28C6B2-9586-46C4-B560-0BD88AF70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9782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75A0C8-111A-41DF-AF79-BC94D6373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2BEB0EF-3A2E-473F-8774-B023D72391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BE3E2B3-DCED-4192-B643-563A4A5ACE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2416795-120F-4665-8CE8-CF1D68930F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33D7DF0-69FB-4BE1-9DBE-1F3DBAF439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7880507-F8E2-4431-AE4C-0EDAEE5D7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8F0E-8C98-45D6-83E4-514FFC23272B}" type="datetimeFigureOut">
              <a:rPr lang="ko-KR" altLang="en-US" smtClean="0"/>
              <a:t>2022. 9. 7.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8626563-093A-44FA-8D9E-E474F1F9B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71487D-D570-4FA7-9B3D-4E037F758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4293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6230D5-BA70-46E7-953D-DF137AB57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539A47-7F1E-465C-B281-5667FF376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8F0E-8C98-45D6-83E4-514FFC23272B}" type="datetimeFigureOut">
              <a:rPr lang="ko-KR" altLang="en-US" smtClean="0"/>
              <a:t>2022. 9. 7.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E763163-F9DD-47F6-B753-6750E9D14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4B0DE38-F58F-40BC-8D21-45658537E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1009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8C95155-5F3A-462E-8EE7-0EF4712C8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8F0E-8C98-45D6-83E4-514FFC23272B}" type="datetimeFigureOut">
              <a:rPr lang="ko-KR" altLang="en-US" smtClean="0"/>
              <a:t>2022. 9. 7.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C6EFBAE-EA84-4DAB-9415-E49A29F3B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2E89ED1-F0F0-4E83-93B4-5ABBEB833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230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210013-E7E3-4276-8668-2F0CFBA96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692A70-9FE5-49D3-8D30-A164E7C4E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9326347-EBEB-4459-9D8C-9E12CA6CEA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30807A5-C730-4676-B2B4-5167069C9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8F0E-8C98-45D6-83E4-514FFC23272B}" type="datetimeFigureOut">
              <a:rPr lang="ko-KR" altLang="en-US" smtClean="0"/>
              <a:t>2022. 9. 7.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859473-04A0-45F6-B36C-5DB651A2E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8290982-4B6C-4EBE-A832-067BEA283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1778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55D02D-631D-46BD-A996-030E8C72C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0074595-590F-4374-9010-1B6CCCAA8D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9E1428-B3BD-47E2-8B26-1C18CE6867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8D3DF5-6C7D-4C47-AD73-9AC96C8E2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8F0E-8C98-45D6-83E4-514FFC23272B}" type="datetimeFigureOut">
              <a:rPr lang="ko-KR" altLang="en-US" smtClean="0"/>
              <a:t>2022. 9. 7.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7255A4B-3EFB-41C7-BA34-384A7438E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9980A3-CE73-470A-9C32-2496C4CB1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3931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FBE1A5E-77EE-446A-9AB4-5972C93BA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AE80B3-1FC6-483C-B425-6F7B90183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459319-C27C-43E5-96DF-1CA60655FC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7E8F0E-8C98-45D6-83E4-514FFC23272B}" type="datetimeFigureOut">
              <a:rPr lang="ko-KR" altLang="en-US" smtClean="0"/>
              <a:t>2022. 9. 7.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F58917-05F5-4CB0-AAE9-533C0C6595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5897FD-87D7-4DF7-B56D-7CE492FD3B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5918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순서도: 연결자 10">
            <a:extLst>
              <a:ext uri="{FF2B5EF4-FFF2-40B4-BE49-F238E27FC236}">
                <a16:creationId xmlns:a16="http://schemas.microsoft.com/office/drawing/2014/main" id="{A8F6287E-53B4-4816-9211-C3890F3FE19B}"/>
              </a:ext>
            </a:extLst>
          </p:cNvPr>
          <p:cNvSpPr>
            <a:spLocks noChangeAspect="1"/>
          </p:cNvSpPr>
          <p:nvPr/>
        </p:nvSpPr>
        <p:spPr>
          <a:xfrm>
            <a:off x="10330649" y="1284348"/>
            <a:ext cx="6484561" cy="6484561"/>
          </a:xfrm>
          <a:prstGeom prst="flowChartConnector">
            <a:avLst/>
          </a:prstGeom>
          <a:solidFill>
            <a:schemeClr val="bg1">
              <a:lumMod val="85000"/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순서도: 연결자 11">
            <a:extLst>
              <a:ext uri="{FF2B5EF4-FFF2-40B4-BE49-F238E27FC236}">
                <a16:creationId xmlns:a16="http://schemas.microsoft.com/office/drawing/2014/main" id="{12CD9424-15B7-4218-B485-45D012561FF7}"/>
              </a:ext>
            </a:extLst>
          </p:cNvPr>
          <p:cNvSpPr>
            <a:spLocks noChangeAspect="1"/>
          </p:cNvSpPr>
          <p:nvPr/>
        </p:nvSpPr>
        <p:spPr>
          <a:xfrm>
            <a:off x="7998115" y="4464378"/>
            <a:ext cx="4787244" cy="4787244"/>
          </a:xfrm>
          <a:prstGeom prst="flowChartConnector">
            <a:avLst/>
          </a:prstGeom>
          <a:solidFill>
            <a:schemeClr val="bg1">
              <a:lumMod val="85000"/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5D2D696E-F000-43B2-95B4-5062F7DE5E25}"/>
              </a:ext>
            </a:extLst>
          </p:cNvPr>
          <p:cNvSpPr/>
          <p:nvPr/>
        </p:nvSpPr>
        <p:spPr>
          <a:xfrm rot="970766">
            <a:off x="-1505454" y="4534041"/>
            <a:ext cx="10593384" cy="3838433"/>
          </a:xfrm>
          <a:prstGeom prst="ellipse">
            <a:avLst/>
          </a:prstGeom>
          <a:noFill/>
          <a:ln>
            <a:solidFill>
              <a:schemeClr val="bg1">
                <a:alpha val="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A6D58296-1198-4694-9A8B-6CEF96DB1722}"/>
              </a:ext>
            </a:extLst>
          </p:cNvPr>
          <p:cNvSpPr/>
          <p:nvPr/>
        </p:nvSpPr>
        <p:spPr>
          <a:xfrm rot="970766">
            <a:off x="3344287" y="-1375149"/>
            <a:ext cx="10593384" cy="3838433"/>
          </a:xfrm>
          <a:prstGeom prst="ellipse">
            <a:avLst/>
          </a:prstGeom>
          <a:noFill/>
          <a:ln>
            <a:solidFill>
              <a:schemeClr val="bg1">
                <a:alpha val="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순서도: 연결자 1">
            <a:extLst>
              <a:ext uri="{FF2B5EF4-FFF2-40B4-BE49-F238E27FC236}">
                <a16:creationId xmlns:a16="http://schemas.microsoft.com/office/drawing/2014/main" id="{B65459A5-DB60-45C4-AA19-779ADAB963F6}"/>
              </a:ext>
            </a:extLst>
          </p:cNvPr>
          <p:cNvSpPr>
            <a:spLocks noChangeAspect="1"/>
          </p:cNvSpPr>
          <p:nvPr/>
        </p:nvSpPr>
        <p:spPr>
          <a:xfrm>
            <a:off x="6295964" y="2964819"/>
            <a:ext cx="180000" cy="180000"/>
          </a:xfrm>
          <a:prstGeom prst="flowChartConnector">
            <a:avLst/>
          </a:prstGeom>
          <a:solidFill>
            <a:srgbClr val="6A83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E1D1C9-40BA-69DF-4369-D38755277670}"/>
              </a:ext>
            </a:extLst>
          </p:cNvPr>
          <p:cNvSpPr txBox="1"/>
          <p:nvPr/>
        </p:nvSpPr>
        <p:spPr>
          <a:xfrm>
            <a:off x="644577" y="1284348"/>
            <a:ext cx="947378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5000" b="1" dirty="0">
                <a:solidFill>
                  <a:schemeClr val="bg2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Persona </a:t>
            </a:r>
            <a:r>
              <a:rPr kumimoji="1" lang="ko-KR" altLang="en-US" sz="5000" b="1" dirty="0">
                <a:solidFill>
                  <a:schemeClr val="bg2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시나리오 알고리즘 고도화 작업</a:t>
            </a:r>
            <a:r>
              <a:rPr kumimoji="1" lang="en-US" altLang="ko-KR" sz="5000" b="1" dirty="0">
                <a:solidFill>
                  <a:schemeClr val="bg2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(2</a:t>
            </a:r>
            <a:r>
              <a:rPr kumimoji="1" lang="ko-KR" altLang="en-US" sz="5000" b="1" dirty="0">
                <a:solidFill>
                  <a:schemeClr val="bg2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차 </a:t>
            </a:r>
            <a:r>
              <a:rPr kumimoji="1" lang="en-US" altLang="ko-KR" sz="5000" b="1" dirty="0">
                <a:solidFill>
                  <a:schemeClr val="bg2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3</a:t>
            </a:r>
            <a:r>
              <a:rPr kumimoji="1" lang="ko-KR" altLang="en-US" sz="5000" b="1" dirty="0">
                <a:solidFill>
                  <a:schemeClr val="bg2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차 분기 과정</a:t>
            </a:r>
            <a:r>
              <a:rPr kumimoji="1" lang="en-US" altLang="ko-KR" sz="5000" b="1" dirty="0">
                <a:solidFill>
                  <a:schemeClr val="bg2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)</a:t>
            </a:r>
            <a:endParaRPr kumimoji="1" lang="ko-KR" altLang="en-US" sz="3000" b="1" dirty="0">
              <a:solidFill>
                <a:schemeClr val="bg2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8085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07F3FB3-D4AD-4D19-8651-F4449E989271}"/>
              </a:ext>
            </a:extLst>
          </p:cNvPr>
          <p:cNvSpPr txBox="1"/>
          <p:nvPr/>
        </p:nvSpPr>
        <p:spPr>
          <a:xfrm>
            <a:off x="460690" y="436211"/>
            <a:ext cx="6910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02. </a:t>
            </a:r>
            <a:r>
              <a:rPr lang="ko-KR" altLang="en-US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휴리스틱 </a:t>
            </a:r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Mapping</a:t>
            </a:r>
            <a:endParaRPr lang="en-US" altLang="ko-KR" sz="44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72609D-976A-964E-9140-8FC222EFA082}"/>
              </a:ext>
            </a:extLst>
          </p:cNvPr>
          <p:cNvSpPr txBox="1"/>
          <p:nvPr/>
        </p:nvSpPr>
        <p:spPr>
          <a:xfrm>
            <a:off x="749508" y="1359541"/>
            <a:ext cx="8634335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각 대표 업종 별 시나리오 유사도 측정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(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휴리스틱 기반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)</a:t>
            </a:r>
            <a:endParaRPr kumimoji="1" lang="ko-KR" altLang="en-US" sz="2300" b="1" dirty="0">
              <a:solidFill>
                <a:schemeClr val="bg1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  <p:graphicFrame>
        <p:nvGraphicFramePr>
          <p:cNvPr id="9" name="표 10">
            <a:extLst>
              <a:ext uri="{FF2B5EF4-FFF2-40B4-BE49-F238E27FC236}">
                <a16:creationId xmlns:a16="http://schemas.microsoft.com/office/drawing/2014/main" id="{5E6B83F7-5218-E4B6-909B-634834842C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7252586"/>
              </p:ext>
            </p:extLst>
          </p:nvPr>
        </p:nvGraphicFramePr>
        <p:xfrm>
          <a:off x="749508" y="2008955"/>
          <a:ext cx="10148341" cy="28400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9763">
                  <a:extLst>
                    <a:ext uri="{9D8B030D-6E8A-4147-A177-3AD203B41FA5}">
                      <a16:colId xmlns:a16="http://schemas.microsoft.com/office/drawing/2014/main" val="1287443630"/>
                    </a:ext>
                  </a:extLst>
                </a:gridCol>
                <a:gridCol w="1449763">
                  <a:extLst>
                    <a:ext uri="{9D8B030D-6E8A-4147-A177-3AD203B41FA5}">
                      <a16:colId xmlns:a16="http://schemas.microsoft.com/office/drawing/2014/main" val="174036714"/>
                    </a:ext>
                  </a:extLst>
                </a:gridCol>
                <a:gridCol w="1449763">
                  <a:extLst>
                    <a:ext uri="{9D8B030D-6E8A-4147-A177-3AD203B41FA5}">
                      <a16:colId xmlns:a16="http://schemas.microsoft.com/office/drawing/2014/main" val="2757686743"/>
                    </a:ext>
                  </a:extLst>
                </a:gridCol>
                <a:gridCol w="1449763">
                  <a:extLst>
                    <a:ext uri="{9D8B030D-6E8A-4147-A177-3AD203B41FA5}">
                      <a16:colId xmlns:a16="http://schemas.microsoft.com/office/drawing/2014/main" val="3436380065"/>
                    </a:ext>
                  </a:extLst>
                </a:gridCol>
                <a:gridCol w="1449763">
                  <a:extLst>
                    <a:ext uri="{9D8B030D-6E8A-4147-A177-3AD203B41FA5}">
                      <a16:colId xmlns:a16="http://schemas.microsoft.com/office/drawing/2014/main" val="2932576339"/>
                    </a:ext>
                  </a:extLst>
                </a:gridCol>
                <a:gridCol w="1449763">
                  <a:extLst>
                    <a:ext uri="{9D8B030D-6E8A-4147-A177-3AD203B41FA5}">
                      <a16:colId xmlns:a16="http://schemas.microsoft.com/office/drawing/2014/main" val="4107813312"/>
                    </a:ext>
                  </a:extLst>
                </a:gridCol>
                <a:gridCol w="1449763">
                  <a:extLst>
                    <a:ext uri="{9D8B030D-6E8A-4147-A177-3AD203B41FA5}">
                      <a16:colId xmlns:a16="http://schemas.microsoft.com/office/drawing/2014/main" val="1900033064"/>
                    </a:ext>
                  </a:extLst>
                </a:gridCol>
              </a:tblGrid>
              <a:tr h="61504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품목 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냉장고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오디오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노트북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컴퓨터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세탁기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유제품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185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냉장고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0.8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0.8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0350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오디오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0.9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85388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노트북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0.8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6561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컴퓨터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7238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세탁기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9343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유제품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6647273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A5138AB9-FBC0-C6F7-C555-6B387BE4C625}"/>
              </a:ext>
            </a:extLst>
          </p:cNvPr>
          <p:cNvSpPr txBox="1"/>
          <p:nvPr/>
        </p:nvSpPr>
        <p:spPr>
          <a:xfrm>
            <a:off x="749508" y="5275321"/>
            <a:ext cx="1014834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초기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Rule base 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기반 유사도 측정 후 기준 값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(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휴리스틱 기준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)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0.8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 이상인 제품들을 동일한 클러스터에 넣음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(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컴퓨터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-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냉장고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,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 오디오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-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세탁기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,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 유제품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-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냉장고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,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 노트북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–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 유제품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)</a:t>
            </a:r>
            <a:endParaRPr kumimoji="1" lang="ko-KR" altLang="en-US" sz="2300" b="1" dirty="0">
              <a:solidFill>
                <a:schemeClr val="bg1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4059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07F3FB3-D4AD-4D19-8651-F4449E989271}"/>
              </a:ext>
            </a:extLst>
          </p:cNvPr>
          <p:cNvSpPr txBox="1"/>
          <p:nvPr/>
        </p:nvSpPr>
        <p:spPr>
          <a:xfrm>
            <a:off x="460690" y="436211"/>
            <a:ext cx="6910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02. </a:t>
            </a:r>
            <a:r>
              <a:rPr lang="ko-KR" altLang="en-US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외부 데이터 활용</a:t>
            </a:r>
            <a:endParaRPr lang="en-US" altLang="ko-KR" sz="44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D948DF-17F1-4AEC-97F0-8FD90BDD5705}"/>
              </a:ext>
            </a:extLst>
          </p:cNvPr>
          <p:cNvSpPr txBox="1"/>
          <p:nvPr/>
        </p:nvSpPr>
        <p:spPr>
          <a:xfrm>
            <a:off x="299803" y="1462678"/>
            <a:ext cx="4261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solidFill>
                  <a:schemeClr val="bg1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Mapping </a:t>
            </a:r>
            <a:r>
              <a:rPr kumimoji="1" lang="ko-KR" altLang="en-US" sz="2400" b="1" dirty="0">
                <a:solidFill>
                  <a:schemeClr val="bg1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예시</a:t>
            </a:r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B4A11EFB-D38C-6790-9936-979036DDD5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0114860"/>
              </p:ext>
            </p:extLst>
          </p:nvPr>
        </p:nvGraphicFramePr>
        <p:xfrm>
          <a:off x="299803" y="3104858"/>
          <a:ext cx="8229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8700">
                  <a:extLst>
                    <a:ext uri="{9D8B030D-6E8A-4147-A177-3AD203B41FA5}">
                      <a16:colId xmlns:a16="http://schemas.microsoft.com/office/drawing/2014/main" val="1504265710"/>
                    </a:ext>
                  </a:extLst>
                </a:gridCol>
                <a:gridCol w="1178789">
                  <a:extLst>
                    <a:ext uri="{9D8B030D-6E8A-4147-A177-3AD203B41FA5}">
                      <a16:colId xmlns:a16="http://schemas.microsoft.com/office/drawing/2014/main" val="3753533720"/>
                    </a:ext>
                  </a:extLst>
                </a:gridCol>
                <a:gridCol w="878611">
                  <a:extLst>
                    <a:ext uri="{9D8B030D-6E8A-4147-A177-3AD203B41FA5}">
                      <a16:colId xmlns:a16="http://schemas.microsoft.com/office/drawing/2014/main" val="3295263320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3303158801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4108398657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3067829691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4143398349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3739645455"/>
                    </a:ext>
                  </a:extLst>
                </a:gridCol>
              </a:tblGrid>
              <a:tr h="55099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Cust 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Persona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상품</a:t>
                      </a:r>
                      <a:r>
                        <a:rPr lang="en-US" altLang="ko-KR" dirty="0"/>
                        <a:t> </a:t>
                      </a:r>
                    </a:p>
                    <a:p>
                      <a:pPr latinLnBrk="1"/>
                      <a:r>
                        <a:rPr lang="ko-KR" altLang="en-US" dirty="0"/>
                        <a:t>중분류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 상품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소분류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구매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일자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구매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금액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브랜드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Name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구매처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5205364"/>
                  </a:ext>
                </a:extLst>
              </a:tr>
              <a:tr h="78712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A201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30</a:t>
                      </a:r>
                      <a:r>
                        <a:rPr lang="ko-KR" altLang="en-US" dirty="0"/>
                        <a:t>대 </a:t>
                      </a:r>
                      <a:r>
                        <a:rPr lang="en-US" altLang="ko-KR" dirty="0"/>
                        <a:t>B</a:t>
                      </a:r>
                    </a:p>
                    <a:p>
                      <a:pPr latinLnBrk="1"/>
                      <a:r>
                        <a:rPr lang="ko-KR" altLang="en-US" dirty="0"/>
                        <a:t>여성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남성 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의류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세미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와이셔츠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2022</a:t>
                      </a:r>
                    </a:p>
                    <a:p>
                      <a:pPr latinLnBrk="1"/>
                      <a:r>
                        <a:rPr lang="en-US" altLang="ko-KR" dirty="0"/>
                        <a:t>08/17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34,900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Polo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온라인 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1575857"/>
                  </a:ext>
                </a:extLst>
              </a:tr>
              <a:tr h="78712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A304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30</a:t>
                      </a:r>
                      <a:r>
                        <a:rPr lang="ko-KR" altLang="en-US" dirty="0"/>
                        <a:t>대 </a:t>
                      </a:r>
                      <a:r>
                        <a:rPr lang="en-US" altLang="ko-KR" dirty="0"/>
                        <a:t>B </a:t>
                      </a:r>
                    </a:p>
                    <a:p>
                      <a:pPr latinLnBrk="1"/>
                      <a:r>
                        <a:rPr lang="ko-KR" altLang="en-US" dirty="0"/>
                        <a:t>여성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유제품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플레인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요거트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2022</a:t>
                      </a:r>
                    </a:p>
                    <a:p>
                      <a:pPr latinLnBrk="1"/>
                      <a:r>
                        <a:rPr lang="en-US" altLang="ko-KR" dirty="0"/>
                        <a:t>08/17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1400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남양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오프라인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 err="1"/>
                        <a:t>유통사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29938"/>
                  </a:ext>
                </a:extLst>
              </a:tr>
              <a:tr h="102326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C807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30</a:t>
                      </a:r>
                      <a:r>
                        <a:rPr lang="ko-KR" altLang="en-US" dirty="0"/>
                        <a:t>대 </a:t>
                      </a:r>
                      <a:r>
                        <a:rPr lang="en-US" altLang="ko-KR" dirty="0"/>
                        <a:t>B</a:t>
                      </a:r>
                    </a:p>
                    <a:p>
                      <a:pPr latinLnBrk="1"/>
                      <a:r>
                        <a:rPr lang="ko-KR" altLang="en-US" dirty="0"/>
                        <a:t>여성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화장품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여성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로션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2022</a:t>
                      </a:r>
                    </a:p>
                    <a:p>
                      <a:pPr latinLnBrk="1"/>
                      <a:r>
                        <a:rPr lang="en-US" altLang="ko-KR" dirty="0"/>
                        <a:t>08/18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67,000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Hera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오프라인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전용 매장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5520059"/>
                  </a:ext>
                </a:extLst>
              </a:tr>
            </a:tbl>
          </a:graphicData>
        </a:graphic>
      </p:graphicFrame>
      <p:sp>
        <p:nvSpPr>
          <p:cNvPr id="12" name="모서리가 둥근 사각형 설명선[R] 11">
            <a:extLst>
              <a:ext uri="{FF2B5EF4-FFF2-40B4-BE49-F238E27FC236}">
                <a16:creationId xmlns:a16="http://schemas.microsoft.com/office/drawing/2014/main" id="{A29F1883-66DF-C340-918F-D5942761614C}"/>
              </a:ext>
            </a:extLst>
          </p:cNvPr>
          <p:cNvSpPr/>
          <p:nvPr/>
        </p:nvSpPr>
        <p:spPr>
          <a:xfrm>
            <a:off x="2384256" y="1639704"/>
            <a:ext cx="2498361" cy="1347619"/>
          </a:xfrm>
          <a:prstGeom prst="wedgeRoundRectCallou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페르소나의 </a:t>
            </a:r>
            <a:r>
              <a:rPr kumimoji="1" lang="en-US" altLang="ko-KR" dirty="0"/>
              <a:t>2</a:t>
            </a:r>
            <a:r>
              <a:rPr kumimoji="1" lang="ko-KR" altLang="en-US" dirty="0"/>
              <a:t>차 분기 </a:t>
            </a:r>
            <a:endParaRPr kumimoji="1" lang="en-US" altLang="ko-KR" dirty="0"/>
          </a:p>
          <a:p>
            <a:pPr algn="ctr"/>
            <a:r>
              <a:rPr kumimoji="1" lang="ko-KR" altLang="en-US" dirty="0"/>
              <a:t>시나리오 생성 </a:t>
            </a:r>
            <a:endParaRPr kumimoji="1" lang="en-US" altLang="ko-KR" dirty="0"/>
          </a:p>
          <a:p>
            <a:pPr algn="ctr"/>
            <a:r>
              <a:rPr kumimoji="1" lang="ko-KR" altLang="en-US" dirty="0"/>
              <a:t>상품 목록</a:t>
            </a:r>
            <a:endParaRPr kumimoji="1" lang="en-US" altLang="ko-KR" dirty="0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71B7A550-F773-F657-0305-8912A867912D}"/>
              </a:ext>
            </a:extLst>
          </p:cNvPr>
          <p:cNvCxnSpPr>
            <a:cxnSpLocks/>
          </p:cNvCxnSpPr>
          <p:nvPr/>
        </p:nvCxnSpPr>
        <p:spPr>
          <a:xfrm flipV="1">
            <a:off x="5102795" y="1208439"/>
            <a:ext cx="1864275" cy="6255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87700816-FB63-4C7F-8E4D-F306048F6370}"/>
              </a:ext>
            </a:extLst>
          </p:cNvPr>
          <p:cNvCxnSpPr>
            <a:cxnSpLocks/>
          </p:cNvCxnSpPr>
          <p:nvPr/>
        </p:nvCxnSpPr>
        <p:spPr>
          <a:xfrm>
            <a:off x="5102795" y="2081256"/>
            <a:ext cx="186427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B7FA62D7-A337-4D6F-057A-36D745E051B3}"/>
              </a:ext>
            </a:extLst>
          </p:cNvPr>
          <p:cNvCxnSpPr>
            <a:cxnSpLocks/>
          </p:cNvCxnSpPr>
          <p:nvPr/>
        </p:nvCxnSpPr>
        <p:spPr>
          <a:xfrm>
            <a:off x="5102795" y="2318026"/>
            <a:ext cx="1864275" cy="61060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B071481-5EED-9722-F394-3C6437384247}"/>
              </a:ext>
            </a:extLst>
          </p:cNvPr>
          <p:cNvSpPr/>
          <p:nvPr/>
        </p:nvSpPr>
        <p:spPr>
          <a:xfrm>
            <a:off x="7371041" y="879024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인식</a:t>
            </a:r>
            <a:r>
              <a:rPr kumimoji="1" lang="en-US" altLang="ko-KR" dirty="0"/>
              <a:t>/</a:t>
            </a:r>
            <a:r>
              <a:rPr kumimoji="1" lang="ko-KR" altLang="en-US" dirty="0"/>
              <a:t>탐색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E75D889-3AE3-82F1-399D-BB6DBBB713A6}"/>
              </a:ext>
            </a:extLst>
          </p:cNvPr>
          <p:cNvSpPr/>
          <p:nvPr/>
        </p:nvSpPr>
        <p:spPr>
          <a:xfrm>
            <a:off x="7371041" y="1314205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구매결정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B1F4070-D226-4241-E908-5D1442BBCC17}"/>
              </a:ext>
            </a:extLst>
          </p:cNvPr>
          <p:cNvSpPr/>
          <p:nvPr/>
        </p:nvSpPr>
        <p:spPr>
          <a:xfrm>
            <a:off x="7371041" y="1749386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구매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A250A76-E8D0-648B-B5FA-54AFDF14E954}"/>
              </a:ext>
            </a:extLst>
          </p:cNvPr>
          <p:cNvSpPr/>
          <p:nvPr/>
        </p:nvSpPr>
        <p:spPr>
          <a:xfrm>
            <a:off x="7371041" y="2185239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소비</a:t>
            </a:r>
            <a:r>
              <a:rPr kumimoji="1" lang="en-US" altLang="ko-KR" dirty="0"/>
              <a:t>(</a:t>
            </a:r>
            <a:r>
              <a:rPr kumimoji="1" lang="ko-KR" altLang="en-US" dirty="0"/>
              <a:t>이용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AC50617-FC5B-A747-18A6-800C988F5F63}"/>
              </a:ext>
            </a:extLst>
          </p:cNvPr>
          <p:cNvSpPr/>
          <p:nvPr/>
        </p:nvSpPr>
        <p:spPr>
          <a:xfrm>
            <a:off x="7371041" y="2667889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평가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317E820-8A79-2A29-AC35-4B7B40A34ED4}"/>
              </a:ext>
            </a:extLst>
          </p:cNvPr>
          <p:cNvSpPr/>
          <p:nvPr/>
        </p:nvSpPr>
        <p:spPr>
          <a:xfrm>
            <a:off x="9127389" y="879024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2.0</a:t>
            </a:r>
            <a:endParaRPr kumimoji="1"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3377481-3832-B8F8-41DB-B4FC3A5DC1C2}"/>
              </a:ext>
            </a:extLst>
          </p:cNvPr>
          <p:cNvSpPr/>
          <p:nvPr/>
        </p:nvSpPr>
        <p:spPr>
          <a:xfrm>
            <a:off x="7371041" y="357893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요인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047F902-827B-C344-07AF-787480D2A3CC}"/>
              </a:ext>
            </a:extLst>
          </p:cNvPr>
          <p:cNvSpPr/>
          <p:nvPr/>
        </p:nvSpPr>
        <p:spPr>
          <a:xfrm>
            <a:off x="9127389" y="357893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Rating</a:t>
            </a:r>
            <a:endParaRPr kumimoji="1"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641B844A-FCFC-9666-59CD-ABFB790F85B8}"/>
              </a:ext>
            </a:extLst>
          </p:cNvPr>
          <p:cNvSpPr/>
          <p:nvPr/>
        </p:nvSpPr>
        <p:spPr>
          <a:xfrm>
            <a:off x="9127389" y="1320259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0.4</a:t>
            </a:r>
            <a:endParaRPr kumimoji="1"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FFE55AE-BC4B-CF47-EEB8-A70AB4CA9C1E}"/>
              </a:ext>
            </a:extLst>
          </p:cNvPr>
          <p:cNvSpPr/>
          <p:nvPr/>
        </p:nvSpPr>
        <p:spPr>
          <a:xfrm>
            <a:off x="9127389" y="1766173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1.2</a:t>
            </a:r>
            <a:endParaRPr kumimoji="1"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7BED28F-9349-F72F-5F2E-25E10419E0C7}"/>
              </a:ext>
            </a:extLst>
          </p:cNvPr>
          <p:cNvSpPr/>
          <p:nvPr/>
        </p:nvSpPr>
        <p:spPr>
          <a:xfrm>
            <a:off x="9127389" y="2178390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-0.8</a:t>
            </a:r>
            <a:endParaRPr kumimoji="1"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48F54B93-3FD0-1429-775B-29F36CB56BFF}"/>
              </a:ext>
            </a:extLst>
          </p:cNvPr>
          <p:cNvSpPr/>
          <p:nvPr/>
        </p:nvSpPr>
        <p:spPr>
          <a:xfrm>
            <a:off x="9127389" y="2658788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0.4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25729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07F3FB3-D4AD-4D19-8651-F4449E989271}"/>
              </a:ext>
            </a:extLst>
          </p:cNvPr>
          <p:cNvSpPr txBox="1"/>
          <p:nvPr/>
        </p:nvSpPr>
        <p:spPr>
          <a:xfrm>
            <a:off x="460690" y="436211"/>
            <a:ext cx="6910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02. </a:t>
            </a:r>
            <a:r>
              <a:rPr lang="ko-KR" altLang="en-US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외부 데이터 활용</a:t>
            </a:r>
            <a:endParaRPr lang="en-US" altLang="ko-KR" sz="44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B9AEC9-A0C0-B157-16F0-3799F6D92825}"/>
              </a:ext>
            </a:extLst>
          </p:cNvPr>
          <p:cNvSpPr txBox="1"/>
          <p:nvPr/>
        </p:nvSpPr>
        <p:spPr>
          <a:xfrm>
            <a:off x="603038" y="1496716"/>
            <a:ext cx="10474693" cy="502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동일 페르소나의 같은 중분류에 대한 같은 시나리오 출력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?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해당 페르소나가 특정 상품을 구매할 때의 대표 유형에 대한 것이라고 판단 가능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Ex) 30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대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no6 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페르소나가 남성 셔츠를 구매할 때의 대표 시나리오 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 startAt="2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동일 페르소나 고객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Cust 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별 시나리오의 차별점을 두려면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?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각 고객 별 주 구매 중분류 상품을 파악한 뒤 해당 상품 구성 시나리오 요인에 가중치를 설정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페르소나가 같더라도 구매 아이템이 다르다면 어떠한 시나리오 요인에 영향을 받는지 개별적인 파악이 가능할 것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2591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07F3FB3-D4AD-4D19-8651-F4449E989271}"/>
              </a:ext>
            </a:extLst>
          </p:cNvPr>
          <p:cNvSpPr txBox="1"/>
          <p:nvPr/>
        </p:nvSpPr>
        <p:spPr>
          <a:xfrm>
            <a:off x="460690" y="436211"/>
            <a:ext cx="6910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02. </a:t>
            </a:r>
            <a:r>
              <a:rPr lang="ko-KR" altLang="en-US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외부 데이터 활용</a:t>
            </a:r>
            <a:endParaRPr lang="en-US" altLang="ko-KR" sz="44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B9AEC9-A0C0-B157-16F0-3799F6D92825}"/>
              </a:ext>
            </a:extLst>
          </p:cNvPr>
          <p:cNvSpPr txBox="1"/>
          <p:nvPr/>
        </p:nvSpPr>
        <p:spPr>
          <a:xfrm>
            <a:off x="460690" y="1420836"/>
            <a:ext cx="10474693" cy="1147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Ex ) </a:t>
            </a:r>
          </a:p>
          <a:p>
            <a:pPr>
              <a:lnSpc>
                <a:spcPct val="150000"/>
              </a:lnSpc>
            </a:pP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ED67ECE9-A6C4-E4D5-4C70-C82BF3C608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2020505"/>
              </p:ext>
            </p:extLst>
          </p:nvPr>
        </p:nvGraphicFramePr>
        <p:xfrm>
          <a:off x="1365820" y="1420836"/>
          <a:ext cx="7200900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8700">
                  <a:extLst>
                    <a:ext uri="{9D8B030D-6E8A-4147-A177-3AD203B41FA5}">
                      <a16:colId xmlns:a16="http://schemas.microsoft.com/office/drawing/2014/main" val="3061539232"/>
                    </a:ext>
                  </a:extLst>
                </a:gridCol>
                <a:gridCol w="1178789">
                  <a:extLst>
                    <a:ext uri="{9D8B030D-6E8A-4147-A177-3AD203B41FA5}">
                      <a16:colId xmlns:a16="http://schemas.microsoft.com/office/drawing/2014/main" val="2273539115"/>
                    </a:ext>
                  </a:extLst>
                </a:gridCol>
                <a:gridCol w="878611">
                  <a:extLst>
                    <a:ext uri="{9D8B030D-6E8A-4147-A177-3AD203B41FA5}">
                      <a16:colId xmlns:a16="http://schemas.microsoft.com/office/drawing/2014/main" val="2547130163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4198181702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1379802328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448774003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3988075058"/>
                    </a:ext>
                  </a:extLst>
                </a:gridCol>
              </a:tblGrid>
              <a:tr h="55099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Cust 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Persona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상품</a:t>
                      </a:r>
                      <a:r>
                        <a:rPr lang="en-US" altLang="ko-KR" dirty="0"/>
                        <a:t> </a:t>
                      </a:r>
                    </a:p>
                    <a:p>
                      <a:pPr latinLnBrk="1"/>
                      <a:r>
                        <a:rPr lang="ko-KR" altLang="en-US" dirty="0"/>
                        <a:t>중분류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인식탐색</a:t>
                      </a:r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인식탐색</a:t>
                      </a:r>
                      <a:r>
                        <a:rPr lang="en-US" altLang="ko-K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인식탐색</a:t>
                      </a:r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인식탐색 점수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4578711"/>
                  </a:ext>
                </a:extLst>
              </a:tr>
              <a:tr h="55099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A103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30</a:t>
                      </a:r>
                      <a:r>
                        <a:rPr lang="ko-KR" altLang="en-US" dirty="0" err="1"/>
                        <a:t>대여성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여성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셔츠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광고</a:t>
                      </a:r>
                      <a:r>
                        <a:rPr lang="en-US" altLang="ko-KR" dirty="0"/>
                        <a:t>/</a:t>
                      </a:r>
                    </a:p>
                    <a:p>
                      <a:pPr latinLnBrk="1"/>
                      <a:r>
                        <a:rPr lang="ko-KR" altLang="en-US" dirty="0"/>
                        <a:t>홍보물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부러움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SNS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1703950"/>
                  </a:ext>
                </a:extLst>
              </a:tr>
              <a:tr h="55099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A103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30</a:t>
                      </a:r>
                      <a:r>
                        <a:rPr lang="ko-KR" altLang="en-US" dirty="0" err="1"/>
                        <a:t>대여성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화장품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광고</a:t>
                      </a:r>
                      <a:r>
                        <a:rPr lang="en-US" altLang="ko-KR" dirty="0"/>
                        <a:t>/</a:t>
                      </a:r>
                    </a:p>
                    <a:p>
                      <a:pPr latinLnBrk="1"/>
                      <a:r>
                        <a:rPr lang="ko-KR" altLang="en-US" dirty="0"/>
                        <a:t>홍보물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향후구매욕구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매장방문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8793641"/>
                  </a:ext>
                </a:extLst>
              </a:tr>
              <a:tr h="55099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A103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30</a:t>
                      </a:r>
                      <a:r>
                        <a:rPr lang="ko-KR" altLang="en-US" dirty="0" err="1"/>
                        <a:t>대여성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식제품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광고</a:t>
                      </a:r>
                      <a:r>
                        <a:rPr lang="en-US" altLang="ko-KR" dirty="0"/>
                        <a:t>/</a:t>
                      </a:r>
                    </a:p>
                    <a:p>
                      <a:pPr latinLnBrk="1"/>
                      <a:r>
                        <a:rPr lang="ko-KR" altLang="en-US" dirty="0"/>
                        <a:t>홍보물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판매원의영업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SNS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2.4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5421667"/>
                  </a:ext>
                </a:extLst>
              </a:tr>
            </a:tbl>
          </a:graphicData>
        </a:graphic>
      </p:graphicFrame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223F5FB3-D763-5357-B9E9-ED9F30926D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7453839"/>
              </p:ext>
            </p:extLst>
          </p:nvPr>
        </p:nvGraphicFramePr>
        <p:xfrm>
          <a:off x="1365820" y="4293053"/>
          <a:ext cx="72009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25">
                  <a:extLst>
                    <a:ext uri="{9D8B030D-6E8A-4147-A177-3AD203B41FA5}">
                      <a16:colId xmlns:a16="http://schemas.microsoft.com/office/drawing/2014/main" val="3262934224"/>
                    </a:ext>
                  </a:extLst>
                </a:gridCol>
                <a:gridCol w="1800225">
                  <a:extLst>
                    <a:ext uri="{9D8B030D-6E8A-4147-A177-3AD203B41FA5}">
                      <a16:colId xmlns:a16="http://schemas.microsoft.com/office/drawing/2014/main" val="2069339619"/>
                    </a:ext>
                  </a:extLst>
                </a:gridCol>
                <a:gridCol w="1800225">
                  <a:extLst>
                    <a:ext uri="{9D8B030D-6E8A-4147-A177-3AD203B41FA5}">
                      <a16:colId xmlns:a16="http://schemas.microsoft.com/office/drawing/2014/main" val="2103324658"/>
                    </a:ext>
                  </a:extLst>
                </a:gridCol>
                <a:gridCol w="1800225">
                  <a:extLst>
                    <a:ext uri="{9D8B030D-6E8A-4147-A177-3AD203B41FA5}">
                      <a16:colId xmlns:a16="http://schemas.microsoft.com/office/drawing/2014/main" val="9995574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인식탐색</a:t>
                      </a:r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부러움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향후구매욕구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판매원의영업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67845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평균 점수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-0.9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1702582"/>
                  </a:ext>
                </a:extLst>
              </a:tr>
            </a:tbl>
          </a:graphicData>
        </a:graphic>
      </p:graphicFrame>
      <p:sp>
        <p:nvSpPr>
          <p:cNvPr id="5" name="오른쪽 화살표[R] 4">
            <a:extLst>
              <a:ext uri="{FF2B5EF4-FFF2-40B4-BE49-F238E27FC236}">
                <a16:creationId xmlns:a16="http://schemas.microsoft.com/office/drawing/2014/main" id="{5CD1C794-FC5A-0810-AD9C-7A1539EB42A5}"/>
              </a:ext>
            </a:extLst>
          </p:cNvPr>
          <p:cNvSpPr/>
          <p:nvPr/>
        </p:nvSpPr>
        <p:spPr>
          <a:xfrm>
            <a:off x="8844197" y="2923082"/>
            <a:ext cx="629587" cy="6895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FA5E613-50A3-0E08-9709-B661B1364598}"/>
              </a:ext>
            </a:extLst>
          </p:cNvPr>
          <p:cNvSpPr/>
          <p:nvPr/>
        </p:nvSpPr>
        <p:spPr>
          <a:xfrm>
            <a:off x="9471850" y="1477861"/>
            <a:ext cx="2563318" cy="35568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약 </a:t>
            </a:r>
            <a:r>
              <a:rPr kumimoji="1" lang="en-US" altLang="ko-KR" dirty="0"/>
              <a:t>29</a:t>
            </a:r>
            <a:r>
              <a:rPr kumimoji="1" lang="ko-KR" altLang="en-US" dirty="0"/>
              <a:t>개의 아이템 별 시나리오들의 빈도를 파악하여 시나리오 구성 요인의 각 요소 별 평균 값을 구한다</a:t>
            </a:r>
            <a:r>
              <a:rPr kumimoji="1" lang="en-US" altLang="ko-KR" dirty="0"/>
              <a:t>.</a:t>
            </a:r>
          </a:p>
          <a:p>
            <a:pPr algn="ctr"/>
            <a:endParaRPr kumimoji="1" lang="en-US" altLang="ko-KR" dirty="0"/>
          </a:p>
          <a:p>
            <a:pPr algn="ctr"/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>
                <a:solidFill>
                  <a:srgbClr val="FFFF00"/>
                </a:solidFill>
              </a:rPr>
              <a:t>결과적으로 모든 </a:t>
            </a:r>
            <a:r>
              <a:rPr kumimoji="1" lang="en-US" altLang="ko-KR" dirty="0">
                <a:solidFill>
                  <a:srgbClr val="FFFF00"/>
                </a:solidFill>
              </a:rPr>
              <a:t>Cust</a:t>
            </a:r>
            <a:r>
              <a:rPr kumimoji="1" lang="ko-KR" altLang="en-US" dirty="0">
                <a:solidFill>
                  <a:srgbClr val="FFFF00"/>
                </a:solidFill>
              </a:rPr>
              <a:t>에 따라 달라짐</a:t>
            </a:r>
            <a:r>
              <a:rPr kumimoji="1" lang="en-US" altLang="ko-KR" dirty="0">
                <a:solidFill>
                  <a:srgbClr val="FFFF00"/>
                </a:solidFill>
              </a:rPr>
              <a:t>.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4BF95656-2B43-AA9B-5140-EDAA11DBAE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6961167"/>
              </p:ext>
            </p:extLst>
          </p:nvPr>
        </p:nvGraphicFramePr>
        <p:xfrm>
          <a:off x="1365820" y="5346630"/>
          <a:ext cx="5400675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25">
                  <a:extLst>
                    <a:ext uri="{9D8B030D-6E8A-4147-A177-3AD203B41FA5}">
                      <a16:colId xmlns:a16="http://schemas.microsoft.com/office/drawing/2014/main" val="1123224165"/>
                    </a:ext>
                  </a:extLst>
                </a:gridCol>
                <a:gridCol w="1800225">
                  <a:extLst>
                    <a:ext uri="{9D8B030D-6E8A-4147-A177-3AD203B41FA5}">
                      <a16:colId xmlns:a16="http://schemas.microsoft.com/office/drawing/2014/main" val="2423545326"/>
                    </a:ext>
                  </a:extLst>
                </a:gridCol>
                <a:gridCol w="1800225">
                  <a:extLst>
                    <a:ext uri="{9D8B030D-6E8A-4147-A177-3AD203B41FA5}">
                      <a16:colId xmlns:a16="http://schemas.microsoft.com/office/drawing/2014/main" val="41295376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인식탐색</a:t>
                      </a:r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SNS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매장방문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696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평균 점수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6456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76879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07F3FB3-D4AD-4D19-8651-F4449E989271}"/>
              </a:ext>
            </a:extLst>
          </p:cNvPr>
          <p:cNvSpPr txBox="1"/>
          <p:nvPr/>
        </p:nvSpPr>
        <p:spPr>
          <a:xfrm>
            <a:off x="460690" y="436211"/>
            <a:ext cx="6910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02. </a:t>
            </a:r>
            <a:r>
              <a:rPr lang="ko-KR" altLang="en-US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외부 데이터 활용</a:t>
            </a:r>
            <a:endParaRPr lang="en-US" altLang="ko-KR" sz="44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B9AEC9-A0C0-B157-16F0-3799F6D92825}"/>
              </a:ext>
            </a:extLst>
          </p:cNvPr>
          <p:cNvSpPr txBox="1"/>
          <p:nvPr/>
        </p:nvSpPr>
        <p:spPr>
          <a:xfrm>
            <a:off x="460690" y="1420836"/>
            <a:ext cx="10474693" cy="1147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Ex )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최종 출력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: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고객의 구매데이터 활용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</a:t>
            </a:r>
          </a:p>
          <a:p>
            <a:pPr>
              <a:lnSpc>
                <a:spcPct val="150000"/>
              </a:lnSpc>
            </a:pP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B1A5A4D-5395-58E3-C4CD-CB9F673B918B}"/>
              </a:ext>
            </a:extLst>
          </p:cNvPr>
          <p:cNvSpPr/>
          <p:nvPr/>
        </p:nvSpPr>
        <p:spPr>
          <a:xfrm>
            <a:off x="493640" y="2214877"/>
            <a:ext cx="5397494" cy="4142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>
                <a:solidFill>
                  <a:schemeClr val="bg2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각 </a:t>
            </a:r>
            <a:r>
              <a:rPr kumimoji="1" lang="en-US" altLang="ko-KR" b="1" dirty="0">
                <a:solidFill>
                  <a:schemeClr val="bg2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Cust</a:t>
            </a:r>
            <a:r>
              <a:rPr kumimoji="1" lang="ko-KR" altLang="en-US" b="1" dirty="0">
                <a:solidFill>
                  <a:schemeClr val="bg2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의 시나리오 구성 요인 중 가장 많이 나온 요인 조합</a:t>
            </a:r>
            <a:endParaRPr kumimoji="1" lang="en-US" altLang="ko-KR" b="1" dirty="0">
              <a:solidFill>
                <a:schemeClr val="bg2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06B71287-0CB7-40AB-A67E-0B40518EC9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946195"/>
              </p:ext>
            </p:extLst>
          </p:nvPr>
        </p:nvGraphicFramePr>
        <p:xfrm>
          <a:off x="1382842" y="2698393"/>
          <a:ext cx="10219545" cy="193465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0549">
                  <a:extLst>
                    <a:ext uri="{9D8B030D-6E8A-4147-A177-3AD203B41FA5}">
                      <a16:colId xmlns:a16="http://schemas.microsoft.com/office/drawing/2014/main" val="3691531732"/>
                    </a:ext>
                  </a:extLst>
                </a:gridCol>
                <a:gridCol w="738358">
                  <a:extLst>
                    <a:ext uri="{9D8B030D-6E8A-4147-A177-3AD203B41FA5}">
                      <a16:colId xmlns:a16="http://schemas.microsoft.com/office/drawing/2014/main" val="3881803210"/>
                    </a:ext>
                  </a:extLst>
                </a:gridCol>
                <a:gridCol w="729967">
                  <a:extLst>
                    <a:ext uri="{9D8B030D-6E8A-4147-A177-3AD203B41FA5}">
                      <a16:colId xmlns:a16="http://schemas.microsoft.com/office/drawing/2014/main" val="3482623556"/>
                    </a:ext>
                  </a:extLst>
                </a:gridCol>
                <a:gridCol w="897776">
                  <a:extLst>
                    <a:ext uri="{9D8B030D-6E8A-4147-A177-3AD203B41FA5}">
                      <a16:colId xmlns:a16="http://schemas.microsoft.com/office/drawing/2014/main" val="1090992792"/>
                    </a:ext>
                  </a:extLst>
                </a:gridCol>
                <a:gridCol w="1107536">
                  <a:extLst>
                    <a:ext uri="{9D8B030D-6E8A-4147-A177-3AD203B41FA5}">
                      <a16:colId xmlns:a16="http://schemas.microsoft.com/office/drawing/2014/main" val="1894429186"/>
                    </a:ext>
                  </a:extLst>
                </a:gridCol>
                <a:gridCol w="797091">
                  <a:extLst>
                    <a:ext uri="{9D8B030D-6E8A-4147-A177-3AD203B41FA5}">
                      <a16:colId xmlns:a16="http://schemas.microsoft.com/office/drawing/2014/main" val="3876916217"/>
                    </a:ext>
                  </a:extLst>
                </a:gridCol>
                <a:gridCol w="1367640">
                  <a:extLst>
                    <a:ext uri="{9D8B030D-6E8A-4147-A177-3AD203B41FA5}">
                      <a16:colId xmlns:a16="http://schemas.microsoft.com/office/drawing/2014/main" val="472675386"/>
                    </a:ext>
                  </a:extLst>
                </a:gridCol>
                <a:gridCol w="763530">
                  <a:extLst>
                    <a:ext uri="{9D8B030D-6E8A-4147-A177-3AD203B41FA5}">
                      <a16:colId xmlns:a16="http://schemas.microsoft.com/office/drawing/2014/main" val="3367339883"/>
                    </a:ext>
                  </a:extLst>
                </a:gridCol>
                <a:gridCol w="1454341">
                  <a:extLst>
                    <a:ext uri="{9D8B030D-6E8A-4147-A177-3AD203B41FA5}">
                      <a16:colId xmlns:a16="http://schemas.microsoft.com/office/drawing/2014/main" val="1582897312"/>
                    </a:ext>
                  </a:extLst>
                </a:gridCol>
                <a:gridCol w="595721">
                  <a:extLst>
                    <a:ext uri="{9D8B030D-6E8A-4147-A177-3AD203B41FA5}">
                      <a16:colId xmlns:a16="http://schemas.microsoft.com/office/drawing/2014/main" val="776003796"/>
                    </a:ext>
                  </a:extLst>
                </a:gridCol>
                <a:gridCol w="178996">
                  <a:extLst>
                    <a:ext uri="{9D8B030D-6E8A-4147-A177-3AD203B41FA5}">
                      <a16:colId xmlns:a16="http://schemas.microsoft.com/office/drawing/2014/main" val="1770391525"/>
                    </a:ext>
                  </a:extLst>
                </a:gridCol>
                <a:gridCol w="738358">
                  <a:extLst>
                    <a:ext uri="{9D8B030D-6E8A-4147-A177-3AD203B41FA5}">
                      <a16:colId xmlns:a16="http://schemas.microsoft.com/office/drawing/2014/main" val="3655668201"/>
                    </a:ext>
                  </a:extLst>
                </a:gridCol>
                <a:gridCol w="279682">
                  <a:extLst>
                    <a:ext uri="{9D8B030D-6E8A-4147-A177-3AD203B41FA5}">
                      <a16:colId xmlns:a16="http://schemas.microsoft.com/office/drawing/2014/main" val="937741699"/>
                    </a:ext>
                  </a:extLst>
                </a:gridCol>
              </a:tblGrid>
              <a:tr h="38693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인식</a:t>
                      </a:r>
                      <a:r>
                        <a:rPr lang="en-US" altLang="ko-KR" sz="800" u="none" strike="noStrike">
                          <a:effectLst/>
                        </a:rPr>
                        <a:t>/</a:t>
                      </a:r>
                      <a:r>
                        <a:rPr lang="ko-KR" altLang="en-US" sz="800" u="none" strike="noStrike">
                          <a:effectLst/>
                        </a:rPr>
                        <a:t>탐색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광고</a:t>
                      </a:r>
                      <a:r>
                        <a:rPr lang="en-US" altLang="ko-KR" sz="800" u="none" strike="noStrike">
                          <a:effectLst/>
                        </a:rPr>
                        <a:t>/</a:t>
                      </a:r>
                      <a:r>
                        <a:rPr lang="ko-KR" altLang="en-US" sz="800" u="none" strike="noStrike">
                          <a:effectLst/>
                        </a:rPr>
                        <a:t>홍보물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에서 알게되고</a:t>
                      </a:r>
                      <a:endParaRPr lang="ko-KR" altLang="en-US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부러움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때문에</a:t>
                      </a:r>
                      <a:endParaRPr lang="ko-KR" altLang="en-US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u="none" strike="noStrike">
                          <a:effectLst/>
                        </a:rPr>
                        <a:t>SNS</a:t>
                      </a:r>
                      <a:endParaRPr lang="en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등으로 </a:t>
                      </a:r>
                      <a:r>
                        <a:rPr lang="en-US" altLang="ko-KR" sz="800" u="none" strike="noStrike">
                          <a:effectLst/>
                        </a:rPr>
                        <a:t>'</a:t>
                      </a:r>
                      <a:r>
                        <a:rPr lang="ko-KR" altLang="en-US" sz="800" u="none" strike="noStrike">
                          <a:effectLst/>
                        </a:rPr>
                        <a:t>아이템</a:t>
                      </a:r>
                      <a:r>
                        <a:rPr lang="en-US" altLang="ko-KR" sz="800" u="none" strike="noStrike">
                          <a:effectLst/>
                        </a:rPr>
                        <a:t>'</a:t>
                      </a:r>
                      <a:r>
                        <a:rPr lang="ko-KR" altLang="en-US" sz="800" u="none" strike="noStrike">
                          <a:effectLst/>
                        </a:rPr>
                        <a:t>을 탐색한다</a:t>
                      </a:r>
                      <a:endParaRPr lang="ko-KR" altLang="en-US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54703063"/>
                  </a:ext>
                </a:extLst>
              </a:tr>
              <a:tr h="38693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구매결정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광고</a:t>
                      </a:r>
                      <a:r>
                        <a:rPr lang="en-US" altLang="ko-KR" sz="800" u="none" strike="noStrike">
                          <a:effectLst/>
                        </a:rPr>
                        <a:t>/</a:t>
                      </a:r>
                      <a:r>
                        <a:rPr lang="ko-KR" altLang="en-US" sz="800" u="none" strike="noStrike">
                          <a:effectLst/>
                        </a:rPr>
                        <a:t>홍보물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과</a:t>
                      </a:r>
                      <a:r>
                        <a:rPr lang="en-US" altLang="ko-KR" sz="800" u="none" strike="noStrike">
                          <a:effectLst/>
                        </a:rPr>
                        <a:t>(</a:t>
                      </a:r>
                      <a:r>
                        <a:rPr lang="ko-KR" altLang="en-US" sz="800" u="none" strike="noStrike">
                          <a:effectLst/>
                        </a:rPr>
                        <a:t>와</a:t>
                      </a:r>
                      <a:r>
                        <a:rPr lang="en-US" altLang="ko-KR" sz="800" u="none" strike="noStrike">
                          <a:effectLst/>
                        </a:rPr>
                        <a:t>)</a:t>
                      </a:r>
                      <a:endParaRPr lang="en-US" altLang="ko-KR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인터넷 검색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에서 정보를 습득하고</a:t>
                      </a:r>
                      <a:r>
                        <a:rPr lang="en-US" altLang="ko-KR" sz="800" u="none" strike="noStrike">
                          <a:effectLst/>
                        </a:rPr>
                        <a:t>,</a:t>
                      </a:r>
                      <a:endParaRPr lang="en-US" altLang="ko-KR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u="none" strike="noStrike">
                          <a:effectLst/>
                        </a:rPr>
                        <a:t>SNS</a:t>
                      </a:r>
                      <a:endParaRPr lang="en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과</a:t>
                      </a:r>
                      <a:r>
                        <a:rPr lang="en-US" altLang="ko-KR" sz="800" u="none" strike="noStrike">
                          <a:effectLst/>
                        </a:rPr>
                        <a:t>(</a:t>
                      </a:r>
                      <a:r>
                        <a:rPr lang="ko-KR" altLang="en-US" sz="800" u="none" strike="noStrike">
                          <a:effectLst/>
                        </a:rPr>
                        <a:t>와</a:t>
                      </a:r>
                      <a:r>
                        <a:rPr lang="en-US" altLang="ko-KR" sz="800" u="none" strike="noStrike">
                          <a:effectLst/>
                        </a:rPr>
                        <a:t>)</a:t>
                      </a:r>
                      <a:endParaRPr lang="en-US" altLang="ko-KR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이용후기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의 영향으로 구매를 결정한다</a:t>
                      </a:r>
                      <a:endParaRPr lang="ko-KR" altLang="en-US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26854867"/>
                  </a:ext>
                </a:extLst>
              </a:tr>
              <a:tr h="38693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구매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매장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에서</a:t>
                      </a:r>
                      <a:endParaRPr lang="ko-KR" altLang="en-US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할인</a:t>
                      </a:r>
                      <a:r>
                        <a:rPr lang="en-US" altLang="ko-KR" sz="800" u="none" strike="noStrike">
                          <a:effectLst/>
                        </a:rPr>
                        <a:t>/</a:t>
                      </a:r>
                      <a:r>
                        <a:rPr lang="ko-KR" altLang="en-US" sz="800" u="none" strike="noStrike">
                          <a:effectLst/>
                        </a:rPr>
                        <a:t>이벤트 가격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으로</a:t>
                      </a:r>
                      <a:endParaRPr lang="ko-KR" altLang="en-US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카드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로 구매한다</a:t>
                      </a:r>
                      <a:endParaRPr lang="ko-KR" altLang="en-US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93380711"/>
                  </a:ext>
                </a:extLst>
              </a:tr>
              <a:tr h="38693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소비</a:t>
                      </a:r>
                      <a:r>
                        <a:rPr lang="en-US" altLang="ko-KR" sz="800" u="none" strike="noStrike">
                          <a:effectLst/>
                        </a:rPr>
                        <a:t>(</a:t>
                      </a:r>
                      <a:r>
                        <a:rPr lang="ko-KR" altLang="en-US" sz="800" u="none" strike="noStrike">
                          <a:effectLst/>
                        </a:rPr>
                        <a:t>이용</a:t>
                      </a:r>
                      <a:r>
                        <a:rPr lang="en-US" altLang="ko-KR" sz="800" u="none" strike="noStrike">
                          <a:effectLst/>
                        </a:rPr>
                        <a:t>)</a:t>
                      </a:r>
                      <a:endParaRPr lang="en-US" altLang="ko-KR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가정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u="none" strike="noStrike">
                          <a:effectLst/>
                        </a:rPr>
                        <a:t>(</a:t>
                      </a:r>
                      <a:r>
                        <a:rPr lang="ko-KR" altLang="en-US" sz="800" u="none" strike="noStrike">
                          <a:effectLst/>
                        </a:rPr>
                        <a:t>에서</a:t>
                      </a:r>
                      <a:r>
                        <a:rPr lang="en-US" altLang="ko-KR" sz="800" u="none" strike="noStrike">
                          <a:effectLst/>
                        </a:rPr>
                        <a:t>)</a:t>
                      </a:r>
                      <a:endParaRPr lang="en-US" altLang="ko-KR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나 혼자서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매일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소비</a:t>
                      </a:r>
                      <a:r>
                        <a:rPr lang="en-US" altLang="ko-KR" sz="800" u="none" strike="noStrike">
                          <a:effectLst/>
                        </a:rPr>
                        <a:t>(</a:t>
                      </a:r>
                      <a:r>
                        <a:rPr lang="ko-KR" altLang="en-US" sz="800" u="none" strike="noStrike">
                          <a:effectLst/>
                        </a:rPr>
                        <a:t>이용</a:t>
                      </a:r>
                      <a:r>
                        <a:rPr lang="en-US" altLang="ko-KR" sz="800" u="none" strike="noStrike">
                          <a:effectLst/>
                        </a:rPr>
                        <a:t>) </a:t>
                      </a:r>
                      <a:r>
                        <a:rPr lang="ko-KR" altLang="en-US" sz="800" u="none" strike="noStrike">
                          <a:effectLst/>
                        </a:rPr>
                        <a:t>한다</a:t>
                      </a:r>
                      <a:endParaRPr lang="ko-KR" altLang="en-US" sz="8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041033670"/>
                  </a:ext>
                </a:extLst>
              </a:tr>
              <a:tr h="38693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평가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모든 면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에</a:t>
                      </a:r>
                      <a:endParaRPr lang="ko-KR" altLang="en-US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조금 만족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하지만</a:t>
                      </a:r>
                      <a:r>
                        <a:rPr lang="en-US" altLang="ko-KR" sz="800" u="none" strike="noStrike">
                          <a:effectLst/>
                        </a:rPr>
                        <a:t>,</a:t>
                      </a:r>
                      <a:endParaRPr lang="en-US" altLang="ko-KR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가격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에는</a:t>
                      </a:r>
                      <a:endParaRPr lang="ko-KR" altLang="en-US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불만족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하며</a:t>
                      </a:r>
                      <a:r>
                        <a:rPr lang="en-US" altLang="ko-KR" sz="800" u="none" strike="noStrike">
                          <a:effectLst/>
                        </a:rPr>
                        <a:t>,</a:t>
                      </a:r>
                      <a:endParaRPr lang="en-US" altLang="ko-KR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이용후기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에</a:t>
                      </a:r>
                      <a:endParaRPr lang="ko-KR" altLang="en-US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추천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</a:rPr>
                        <a:t>한다</a:t>
                      </a:r>
                      <a:endParaRPr lang="ko-KR" altLang="en-US" sz="800" b="0" i="0" u="none" strike="noStrike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76555853"/>
                  </a:ext>
                </a:extLst>
              </a:tr>
            </a:tbl>
          </a:graphicData>
        </a:graphic>
      </p:graphicFrame>
      <p:graphicFrame>
        <p:nvGraphicFramePr>
          <p:cNvPr id="11" name="표 11">
            <a:extLst>
              <a:ext uri="{FF2B5EF4-FFF2-40B4-BE49-F238E27FC236}">
                <a16:creationId xmlns:a16="http://schemas.microsoft.com/office/drawing/2014/main" id="{F58F067D-A723-21B7-0DB4-300D8F411D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5318865"/>
              </p:ext>
            </p:extLst>
          </p:nvPr>
        </p:nvGraphicFramePr>
        <p:xfrm>
          <a:off x="206947" y="2698392"/>
          <a:ext cx="1175895" cy="19346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5895">
                  <a:extLst>
                    <a:ext uri="{9D8B030D-6E8A-4147-A177-3AD203B41FA5}">
                      <a16:colId xmlns:a16="http://schemas.microsoft.com/office/drawing/2014/main" val="1463315099"/>
                    </a:ext>
                  </a:extLst>
                </a:gridCol>
              </a:tblGrid>
              <a:tr h="193465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Cust : A 103</a:t>
                      </a:r>
                    </a:p>
                    <a:p>
                      <a:pPr latinLnBrk="1"/>
                      <a:r>
                        <a:rPr lang="en-US" altLang="ko-KR" dirty="0"/>
                        <a:t>Persona:</a:t>
                      </a:r>
                    </a:p>
                    <a:p>
                      <a:pPr latinLnBrk="1"/>
                      <a:r>
                        <a:rPr lang="en-US" altLang="ko-KR" dirty="0"/>
                        <a:t>30</a:t>
                      </a:r>
                      <a:r>
                        <a:rPr lang="ko-KR" altLang="en-US" dirty="0"/>
                        <a:t>대 여성 </a:t>
                      </a:r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6498597"/>
                  </a:ext>
                </a:extLst>
              </a:tr>
            </a:tbl>
          </a:graphicData>
        </a:graphic>
      </p:graphicFrame>
      <p:sp>
        <p:nvSpPr>
          <p:cNvPr id="12" name="아래쪽 화살표[D] 11">
            <a:extLst>
              <a:ext uri="{FF2B5EF4-FFF2-40B4-BE49-F238E27FC236}">
                <a16:creationId xmlns:a16="http://schemas.microsoft.com/office/drawing/2014/main" id="{46858928-1970-822E-3323-F7DA9DFA4145}"/>
              </a:ext>
            </a:extLst>
          </p:cNvPr>
          <p:cNvSpPr/>
          <p:nvPr/>
        </p:nvSpPr>
        <p:spPr>
          <a:xfrm>
            <a:off x="5508885" y="4897518"/>
            <a:ext cx="764498" cy="5396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72A5FCE-F901-CCD5-7503-95AFC88AB319}"/>
              </a:ext>
            </a:extLst>
          </p:cNvPr>
          <p:cNvSpPr/>
          <p:nvPr/>
        </p:nvSpPr>
        <p:spPr>
          <a:xfrm>
            <a:off x="206947" y="5437164"/>
            <a:ext cx="11395439" cy="12387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bg2"/>
                </a:solidFill>
              </a:rPr>
              <a:t>Cust</a:t>
            </a:r>
            <a:r>
              <a:rPr kumimoji="1" lang="ko-KR" altLang="en-US" dirty="0">
                <a:solidFill>
                  <a:schemeClr val="bg2"/>
                </a:solidFill>
              </a:rPr>
              <a:t> 별 각 시나리오 생성 요인 중 가장 많이 나온 값을 대표 시나리오 생성 요인으로 지정</a:t>
            </a:r>
            <a:endParaRPr kumimoji="1" lang="en-US" altLang="ko-KR" dirty="0">
              <a:solidFill>
                <a:schemeClr val="bg2"/>
              </a:solidFill>
            </a:endParaRPr>
          </a:p>
          <a:p>
            <a:pPr algn="ctr"/>
            <a:r>
              <a:rPr kumimoji="1" lang="en-US" altLang="ko-KR" dirty="0">
                <a:solidFill>
                  <a:schemeClr val="bg2"/>
                </a:solidFill>
              </a:rPr>
              <a:t>(</a:t>
            </a:r>
            <a:r>
              <a:rPr kumimoji="1" lang="ko-KR" altLang="en-US" dirty="0">
                <a:solidFill>
                  <a:schemeClr val="bg2"/>
                </a:solidFill>
              </a:rPr>
              <a:t>구매 아이템 종류에 따라 생성 요인이 다르므로 구매 아이템 분포가 다름에 따라 생성 요인 분포도 다를 것</a:t>
            </a:r>
            <a:r>
              <a:rPr kumimoji="1" lang="en-US" altLang="ko-KR" dirty="0">
                <a:solidFill>
                  <a:schemeClr val="bg2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945101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07F3FB3-D4AD-4D19-8651-F4449E989271}"/>
              </a:ext>
            </a:extLst>
          </p:cNvPr>
          <p:cNvSpPr txBox="1"/>
          <p:nvPr/>
        </p:nvSpPr>
        <p:spPr>
          <a:xfrm>
            <a:off x="460690" y="436211"/>
            <a:ext cx="6910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02. </a:t>
            </a:r>
            <a:r>
              <a:rPr lang="ko-KR" altLang="en-US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외부 데이터 활용</a:t>
            </a:r>
            <a:endParaRPr lang="en-US" altLang="ko-KR" sz="44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B9AEC9-A0C0-B157-16F0-3799F6D92825}"/>
              </a:ext>
            </a:extLst>
          </p:cNvPr>
          <p:cNvSpPr txBox="1"/>
          <p:nvPr/>
        </p:nvSpPr>
        <p:spPr>
          <a:xfrm>
            <a:off x="460690" y="1420836"/>
            <a:ext cx="11591402" cy="3363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Ex )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최종 출력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: 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각 시나리오 별 점수의 활용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외부 데이터에 각 구매 데이터에 대한 만족도 값이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Mapping 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되어있는 경우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추천 시스템 알고리즘을 활용하여 아이템 추천 후 해당 아이템에 대한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Persona 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시나리오 출력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2.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외부 데이터에 구매 데이터에 대한 만족도 값이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Mapping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돼있지 않은 경우</a:t>
            </a:r>
            <a:endParaRPr kumimoji="1" lang="en-US" altLang="ko-KR" sz="2400" b="1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>
              <a:lnSpc>
                <a:spcPct val="150000"/>
              </a:lnSpc>
            </a:pP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>
              <a:lnSpc>
                <a:spcPct val="150000"/>
              </a:lnSpc>
            </a:pP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1662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07F3FB3-D4AD-4D19-8651-F4449E989271}"/>
              </a:ext>
            </a:extLst>
          </p:cNvPr>
          <p:cNvSpPr txBox="1"/>
          <p:nvPr/>
        </p:nvSpPr>
        <p:spPr>
          <a:xfrm>
            <a:off x="460690" y="436211"/>
            <a:ext cx="6910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01. INTRO</a:t>
            </a:r>
            <a:endParaRPr lang="en-US" altLang="ko-KR" sz="44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B9AEC9-A0C0-B157-16F0-3799F6D92825}"/>
              </a:ext>
            </a:extLst>
          </p:cNvPr>
          <p:cNvSpPr txBox="1"/>
          <p:nvPr/>
        </p:nvSpPr>
        <p:spPr>
          <a:xfrm>
            <a:off x="603038" y="1496716"/>
            <a:ext cx="891571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2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차 분기 데이터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Format</a:t>
            </a:r>
          </a:p>
          <a:p>
            <a:pPr marL="342900" indent="-342900">
              <a:buFontTx/>
              <a:buChar char="-"/>
            </a:pP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Persona 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별 각 대표 업종 별 시나리오 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시나리오 구성요소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: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인식탐색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,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구매 결정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,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구매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,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소비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,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평가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구성 요소의 세부 단계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: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2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개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~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6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개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각 시나리오 별 영향요인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: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페르소나의 구매 데이터 외 모든 데이터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각 맥락 별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Rating 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점수 부여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342900" indent="-342900">
              <a:buFontTx/>
              <a:buChar char="-"/>
            </a:pP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100EA858-026A-92CF-C0CF-9D80DEB533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7910881"/>
              </p:ext>
            </p:extLst>
          </p:nvPr>
        </p:nvGraphicFramePr>
        <p:xfrm>
          <a:off x="603038" y="3807502"/>
          <a:ext cx="10515598" cy="283289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9597">
                  <a:extLst>
                    <a:ext uri="{9D8B030D-6E8A-4147-A177-3AD203B41FA5}">
                      <a16:colId xmlns:a16="http://schemas.microsoft.com/office/drawing/2014/main" val="4002714913"/>
                    </a:ext>
                  </a:extLst>
                </a:gridCol>
                <a:gridCol w="206151">
                  <a:extLst>
                    <a:ext uri="{9D8B030D-6E8A-4147-A177-3AD203B41FA5}">
                      <a16:colId xmlns:a16="http://schemas.microsoft.com/office/drawing/2014/main" val="3099243007"/>
                    </a:ext>
                  </a:extLst>
                </a:gridCol>
                <a:gridCol w="206151">
                  <a:extLst>
                    <a:ext uri="{9D8B030D-6E8A-4147-A177-3AD203B41FA5}">
                      <a16:colId xmlns:a16="http://schemas.microsoft.com/office/drawing/2014/main" val="3674258718"/>
                    </a:ext>
                  </a:extLst>
                </a:gridCol>
                <a:gridCol w="200424">
                  <a:extLst>
                    <a:ext uri="{9D8B030D-6E8A-4147-A177-3AD203B41FA5}">
                      <a16:colId xmlns:a16="http://schemas.microsoft.com/office/drawing/2014/main" val="65309013"/>
                    </a:ext>
                  </a:extLst>
                </a:gridCol>
                <a:gridCol w="2261932">
                  <a:extLst>
                    <a:ext uri="{9D8B030D-6E8A-4147-A177-3AD203B41FA5}">
                      <a16:colId xmlns:a16="http://schemas.microsoft.com/office/drawing/2014/main" val="304226236"/>
                    </a:ext>
                  </a:extLst>
                </a:gridCol>
                <a:gridCol w="389396">
                  <a:extLst>
                    <a:ext uri="{9D8B030D-6E8A-4147-A177-3AD203B41FA5}">
                      <a16:colId xmlns:a16="http://schemas.microsoft.com/office/drawing/2014/main" val="3319808205"/>
                    </a:ext>
                  </a:extLst>
                </a:gridCol>
                <a:gridCol w="503924">
                  <a:extLst>
                    <a:ext uri="{9D8B030D-6E8A-4147-A177-3AD203B41FA5}">
                      <a16:colId xmlns:a16="http://schemas.microsoft.com/office/drawing/2014/main" val="2645529542"/>
                    </a:ext>
                  </a:extLst>
                </a:gridCol>
                <a:gridCol w="498198">
                  <a:extLst>
                    <a:ext uri="{9D8B030D-6E8A-4147-A177-3AD203B41FA5}">
                      <a16:colId xmlns:a16="http://schemas.microsoft.com/office/drawing/2014/main" val="3131184094"/>
                    </a:ext>
                  </a:extLst>
                </a:gridCol>
                <a:gridCol w="612726">
                  <a:extLst>
                    <a:ext uri="{9D8B030D-6E8A-4147-A177-3AD203B41FA5}">
                      <a16:colId xmlns:a16="http://schemas.microsoft.com/office/drawing/2014/main" val="2965605985"/>
                    </a:ext>
                  </a:extLst>
                </a:gridCol>
                <a:gridCol w="755886">
                  <a:extLst>
                    <a:ext uri="{9D8B030D-6E8A-4147-A177-3AD203B41FA5}">
                      <a16:colId xmlns:a16="http://schemas.microsoft.com/office/drawing/2014/main" val="521245093"/>
                    </a:ext>
                  </a:extLst>
                </a:gridCol>
                <a:gridCol w="544009">
                  <a:extLst>
                    <a:ext uri="{9D8B030D-6E8A-4147-A177-3AD203B41FA5}">
                      <a16:colId xmlns:a16="http://schemas.microsoft.com/office/drawing/2014/main" val="3309692423"/>
                    </a:ext>
                  </a:extLst>
                </a:gridCol>
                <a:gridCol w="933405">
                  <a:extLst>
                    <a:ext uri="{9D8B030D-6E8A-4147-A177-3AD203B41FA5}">
                      <a16:colId xmlns:a16="http://schemas.microsoft.com/office/drawing/2014/main" val="2885441544"/>
                    </a:ext>
                  </a:extLst>
                </a:gridCol>
                <a:gridCol w="521103">
                  <a:extLst>
                    <a:ext uri="{9D8B030D-6E8A-4147-A177-3AD203B41FA5}">
                      <a16:colId xmlns:a16="http://schemas.microsoft.com/office/drawing/2014/main" val="433811966"/>
                    </a:ext>
                  </a:extLst>
                </a:gridCol>
                <a:gridCol w="990669">
                  <a:extLst>
                    <a:ext uri="{9D8B030D-6E8A-4147-A177-3AD203B41FA5}">
                      <a16:colId xmlns:a16="http://schemas.microsoft.com/office/drawing/2014/main" val="3747018951"/>
                    </a:ext>
                  </a:extLst>
                </a:gridCol>
                <a:gridCol w="406575">
                  <a:extLst>
                    <a:ext uri="{9D8B030D-6E8A-4147-A177-3AD203B41FA5}">
                      <a16:colId xmlns:a16="http://schemas.microsoft.com/office/drawing/2014/main" val="392455770"/>
                    </a:ext>
                  </a:extLst>
                </a:gridCol>
                <a:gridCol w="120254">
                  <a:extLst>
                    <a:ext uri="{9D8B030D-6E8A-4147-A177-3AD203B41FA5}">
                      <a16:colId xmlns:a16="http://schemas.microsoft.com/office/drawing/2014/main" val="2855567834"/>
                    </a:ext>
                  </a:extLst>
                </a:gridCol>
                <a:gridCol w="503924">
                  <a:extLst>
                    <a:ext uri="{9D8B030D-6E8A-4147-A177-3AD203B41FA5}">
                      <a16:colId xmlns:a16="http://schemas.microsoft.com/office/drawing/2014/main" val="1197434717"/>
                    </a:ext>
                  </a:extLst>
                </a:gridCol>
                <a:gridCol w="188972">
                  <a:extLst>
                    <a:ext uri="{9D8B030D-6E8A-4147-A177-3AD203B41FA5}">
                      <a16:colId xmlns:a16="http://schemas.microsoft.com/office/drawing/2014/main" val="830985869"/>
                    </a:ext>
                  </a:extLst>
                </a:gridCol>
                <a:gridCol w="412302">
                  <a:extLst>
                    <a:ext uri="{9D8B030D-6E8A-4147-A177-3AD203B41FA5}">
                      <a16:colId xmlns:a16="http://schemas.microsoft.com/office/drawing/2014/main" val="1107956015"/>
                    </a:ext>
                  </a:extLst>
                </a:gridCol>
              </a:tblGrid>
              <a:tr h="503487"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off/on</a:t>
                      </a:r>
                      <a:endParaRPr lang="en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연령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성별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type</a:t>
                      </a:r>
                      <a:endParaRPr lang="en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키워드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맥락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gridSpan="12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시나리오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행동</a:t>
                      </a:r>
                      <a:r>
                        <a:rPr lang="en-US" altLang="ko-KR" sz="500" u="none" strike="noStrike">
                          <a:effectLst/>
                        </a:rPr>
                        <a:t>, </a:t>
                      </a:r>
                      <a:r>
                        <a:rPr lang="ko-KR" altLang="en-US" sz="500" u="none" strike="noStrike">
                          <a:effectLst/>
                        </a:rPr>
                        <a:t>태도 중심</a:t>
                      </a:r>
                      <a:r>
                        <a:rPr lang="en-US" altLang="ko-KR" sz="500" u="none" strike="noStrike">
                          <a:effectLst/>
                        </a:rPr>
                        <a:t>) </a:t>
                      </a:r>
                      <a:endParaRPr lang="en-US" altLang="ko-KR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점수</a:t>
                      </a:r>
                      <a:endParaRPr lang="ko-KR" altLang="en-US" sz="7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50964454"/>
                  </a:ext>
                </a:extLst>
              </a:tr>
              <a:tr h="396686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off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500" u="none" strike="noStrike">
                          <a:effectLst/>
                        </a:rPr>
                        <a:t>10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남성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A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용돈으로 소비를 하기 때문에 제한적인 소비와 소비욕구가 떨어짐</a:t>
                      </a:r>
                      <a:endParaRPr lang="ko-KR" altLang="en-US" sz="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인식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탐색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광고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홍보물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 알게되고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부러움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때문에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SNS</a:t>
                      </a:r>
                      <a:endParaRPr lang="en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등으로 </a:t>
                      </a:r>
                      <a:r>
                        <a:rPr lang="en-US" altLang="ko-KR" sz="500" u="none" strike="noStrike">
                          <a:effectLst/>
                        </a:rPr>
                        <a:t>'</a:t>
                      </a:r>
                      <a:r>
                        <a:rPr lang="ko-KR" altLang="en-US" sz="500" u="none" strike="noStrike">
                          <a:effectLst/>
                        </a:rPr>
                        <a:t>아이템</a:t>
                      </a:r>
                      <a:r>
                        <a:rPr lang="en-US" altLang="ko-KR" sz="500" u="none" strike="noStrike">
                          <a:effectLst/>
                        </a:rPr>
                        <a:t>'</a:t>
                      </a:r>
                      <a:r>
                        <a:rPr lang="ko-KR" altLang="en-US" sz="500" u="none" strike="noStrike">
                          <a:effectLst/>
                        </a:rPr>
                        <a:t>을 탐색한다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-2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12506945"/>
                  </a:ext>
                </a:extLst>
              </a:tr>
              <a:tr h="3966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구매결정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광고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홍보물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과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와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인터넷 검색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 정보를 습득하고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SNS</a:t>
                      </a:r>
                      <a:endParaRPr lang="en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과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와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이용후기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의 영향으로 구매를 결정한다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0.4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72314816"/>
                  </a:ext>
                </a:extLst>
              </a:tr>
              <a:tr h="3966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구매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매장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할인</a:t>
                      </a:r>
                      <a:r>
                        <a:rPr lang="en-US" altLang="ko-KR" sz="500" u="none" strike="noStrike" dirty="0">
                          <a:effectLst/>
                        </a:rPr>
                        <a:t>/</a:t>
                      </a:r>
                      <a:r>
                        <a:rPr lang="ko-KR" altLang="en-US" sz="500" u="none" strike="noStrike" dirty="0">
                          <a:effectLst/>
                        </a:rPr>
                        <a:t>이벤트 가격</a:t>
                      </a:r>
                      <a:endParaRPr lang="ko-KR" altLang="en-US" sz="500" b="1" i="0" u="none" strike="noStrike" dirty="0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으로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카드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로 구매한다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70676347"/>
                  </a:ext>
                </a:extLst>
              </a:tr>
              <a:tr h="74266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소비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이용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가정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에서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나 혼자서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매일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소비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이용</a:t>
                      </a:r>
                      <a:r>
                        <a:rPr lang="en-US" altLang="ko-KR" sz="500" u="none" strike="noStrike">
                          <a:effectLst/>
                        </a:rPr>
                        <a:t>) </a:t>
                      </a:r>
                      <a:r>
                        <a:rPr lang="ko-KR" altLang="en-US" sz="500" u="none" strike="noStrike">
                          <a:effectLst/>
                        </a:rPr>
                        <a:t>한다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27681440"/>
                  </a:ext>
                </a:extLst>
              </a:tr>
              <a:tr h="3966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평가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모든 면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조금 만족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하지만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가격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에는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불만족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하며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이용후기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추천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-1.8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928189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6358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07F3FB3-D4AD-4D19-8651-F4449E989271}"/>
              </a:ext>
            </a:extLst>
          </p:cNvPr>
          <p:cNvSpPr txBox="1"/>
          <p:nvPr/>
        </p:nvSpPr>
        <p:spPr>
          <a:xfrm>
            <a:off x="460690" y="436211"/>
            <a:ext cx="6910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01. INTRO</a:t>
            </a:r>
            <a:endParaRPr lang="en-US" altLang="ko-KR" sz="44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B9AEC9-A0C0-B157-16F0-3799F6D92825}"/>
              </a:ext>
            </a:extLst>
          </p:cNvPr>
          <p:cNvSpPr txBox="1"/>
          <p:nvPr/>
        </p:nvSpPr>
        <p:spPr>
          <a:xfrm>
            <a:off x="603038" y="1496716"/>
            <a:ext cx="10474693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각 대표 업종 별 여러 시나리오 생성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(Example)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 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109408A-4CF4-5C53-42BD-95B4CC2E39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833886"/>
              </p:ext>
            </p:extLst>
          </p:nvPr>
        </p:nvGraphicFramePr>
        <p:xfrm>
          <a:off x="603037" y="5046513"/>
          <a:ext cx="6112555" cy="15137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900">
                  <a:extLst>
                    <a:ext uri="{9D8B030D-6E8A-4147-A177-3AD203B41FA5}">
                      <a16:colId xmlns:a16="http://schemas.microsoft.com/office/drawing/2014/main" val="4002714913"/>
                    </a:ext>
                  </a:extLst>
                </a:gridCol>
                <a:gridCol w="119832">
                  <a:extLst>
                    <a:ext uri="{9D8B030D-6E8A-4147-A177-3AD203B41FA5}">
                      <a16:colId xmlns:a16="http://schemas.microsoft.com/office/drawing/2014/main" val="3099243007"/>
                    </a:ext>
                  </a:extLst>
                </a:gridCol>
                <a:gridCol w="119832">
                  <a:extLst>
                    <a:ext uri="{9D8B030D-6E8A-4147-A177-3AD203B41FA5}">
                      <a16:colId xmlns:a16="http://schemas.microsoft.com/office/drawing/2014/main" val="3674258718"/>
                    </a:ext>
                  </a:extLst>
                </a:gridCol>
                <a:gridCol w="116503">
                  <a:extLst>
                    <a:ext uri="{9D8B030D-6E8A-4147-A177-3AD203B41FA5}">
                      <a16:colId xmlns:a16="http://schemas.microsoft.com/office/drawing/2014/main" val="65309013"/>
                    </a:ext>
                  </a:extLst>
                </a:gridCol>
                <a:gridCol w="1314826">
                  <a:extLst>
                    <a:ext uri="{9D8B030D-6E8A-4147-A177-3AD203B41FA5}">
                      <a16:colId xmlns:a16="http://schemas.microsoft.com/office/drawing/2014/main" val="304226236"/>
                    </a:ext>
                  </a:extLst>
                </a:gridCol>
                <a:gridCol w="226350">
                  <a:extLst>
                    <a:ext uri="{9D8B030D-6E8A-4147-A177-3AD203B41FA5}">
                      <a16:colId xmlns:a16="http://schemas.microsoft.com/office/drawing/2014/main" val="3319808205"/>
                    </a:ext>
                  </a:extLst>
                </a:gridCol>
                <a:gridCol w="292923">
                  <a:extLst>
                    <a:ext uri="{9D8B030D-6E8A-4147-A177-3AD203B41FA5}">
                      <a16:colId xmlns:a16="http://schemas.microsoft.com/office/drawing/2014/main" val="2645529542"/>
                    </a:ext>
                  </a:extLst>
                </a:gridCol>
                <a:gridCol w="289595">
                  <a:extLst>
                    <a:ext uri="{9D8B030D-6E8A-4147-A177-3AD203B41FA5}">
                      <a16:colId xmlns:a16="http://schemas.microsoft.com/office/drawing/2014/main" val="3131184094"/>
                    </a:ext>
                  </a:extLst>
                </a:gridCol>
                <a:gridCol w="356168">
                  <a:extLst>
                    <a:ext uri="{9D8B030D-6E8A-4147-A177-3AD203B41FA5}">
                      <a16:colId xmlns:a16="http://schemas.microsoft.com/office/drawing/2014/main" val="2965605985"/>
                    </a:ext>
                  </a:extLst>
                </a:gridCol>
                <a:gridCol w="439385">
                  <a:extLst>
                    <a:ext uri="{9D8B030D-6E8A-4147-A177-3AD203B41FA5}">
                      <a16:colId xmlns:a16="http://schemas.microsoft.com/office/drawing/2014/main" val="521245093"/>
                    </a:ext>
                  </a:extLst>
                </a:gridCol>
                <a:gridCol w="316224">
                  <a:extLst>
                    <a:ext uri="{9D8B030D-6E8A-4147-A177-3AD203B41FA5}">
                      <a16:colId xmlns:a16="http://schemas.microsoft.com/office/drawing/2014/main" val="3309692423"/>
                    </a:ext>
                  </a:extLst>
                </a:gridCol>
                <a:gridCol w="542574">
                  <a:extLst>
                    <a:ext uri="{9D8B030D-6E8A-4147-A177-3AD203B41FA5}">
                      <a16:colId xmlns:a16="http://schemas.microsoft.com/office/drawing/2014/main" val="2885441544"/>
                    </a:ext>
                  </a:extLst>
                </a:gridCol>
                <a:gridCol w="302909">
                  <a:extLst>
                    <a:ext uri="{9D8B030D-6E8A-4147-A177-3AD203B41FA5}">
                      <a16:colId xmlns:a16="http://schemas.microsoft.com/office/drawing/2014/main" val="433811966"/>
                    </a:ext>
                  </a:extLst>
                </a:gridCol>
                <a:gridCol w="575861">
                  <a:extLst>
                    <a:ext uri="{9D8B030D-6E8A-4147-A177-3AD203B41FA5}">
                      <a16:colId xmlns:a16="http://schemas.microsoft.com/office/drawing/2014/main" val="3747018951"/>
                    </a:ext>
                  </a:extLst>
                </a:gridCol>
                <a:gridCol w="236336">
                  <a:extLst>
                    <a:ext uri="{9D8B030D-6E8A-4147-A177-3AD203B41FA5}">
                      <a16:colId xmlns:a16="http://schemas.microsoft.com/office/drawing/2014/main" val="392455770"/>
                    </a:ext>
                  </a:extLst>
                </a:gridCol>
                <a:gridCol w="69902">
                  <a:extLst>
                    <a:ext uri="{9D8B030D-6E8A-4147-A177-3AD203B41FA5}">
                      <a16:colId xmlns:a16="http://schemas.microsoft.com/office/drawing/2014/main" val="2855567834"/>
                    </a:ext>
                  </a:extLst>
                </a:gridCol>
                <a:gridCol w="292923">
                  <a:extLst>
                    <a:ext uri="{9D8B030D-6E8A-4147-A177-3AD203B41FA5}">
                      <a16:colId xmlns:a16="http://schemas.microsoft.com/office/drawing/2014/main" val="1197434717"/>
                    </a:ext>
                  </a:extLst>
                </a:gridCol>
                <a:gridCol w="109847">
                  <a:extLst>
                    <a:ext uri="{9D8B030D-6E8A-4147-A177-3AD203B41FA5}">
                      <a16:colId xmlns:a16="http://schemas.microsoft.com/office/drawing/2014/main" val="830985869"/>
                    </a:ext>
                  </a:extLst>
                </a:gridCol>
                <a:gridCol w="239665">
                  <a:extLst>
                    <a:ext uri="{9D8B030D-6E8A-4147-A177-3AD203B41FA5}">
                      <a16:colId xmlns:a16="http://schemas.microsoft.com/office/drawing/2014/main" val="1107956015"/>
                    </a:ext>
                  </a:extLst>
                </a:gridCol>
              </a:tblGrid>
              <a:tr h="269039"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off/on</a:t>
                      </a:r>
                      <a:endParaRPr lang="en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연령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성별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type</a:t>
                      </a:r>
                      <a:endParaRPr lang="en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키워드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맥락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gridSpan="12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시나리오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행동</a:t>
                      </a:r>
                      <a:r>
                        <a:rPr lang="en-US" altLang="ko-KR" sz="500" u="none" strike="noStrike">
                          <a:effectLst/>
                        </a:rPr>
                        <a:t>, </a:t>
                      </a:r>
                      <a:r>
                        <a:rPr lang="ko-KR" altLang="en-US" sz="500" u="none" strike="noStrike">
                          <a:effectLst/>
                        </a:rPr>
                        <a:t>태도 중심</a:t>
                      </a:r>
                      <a:r>
                        <a:rPr lang="en-US" altLang="ko-KR" sz="500" u="none" strike="noStrike">
                          <a:effectLst/>
                        </a:rPr>
                        <a:t>) </a:t>
                      </a:r>
                      <a:endParaRPr lang="en-US" altLang="ko-KR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점수</a:t>
                      </a:r>
                      <a:endParaRPr lang="ko-KR" altLang="en-US" sz="7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50964454"/>
                  </a:ext>
                </a:extLst>
              </a:tr>
              <a:tr h="21197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off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500" u="none" strike="noStrike">
                          <a:effectLst/>
                        </a:rPr>
                        <a:t>10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남성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A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용돈으로 소비를 하기 때문에 제한적인 소비와 소비욕구가 떨어짐</a:t>
                      </a:r>
                      <a:endParaRPr lang="ko-KR" altLang="en-US" sz="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인식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탐색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광고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홍보물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 알게되고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부러움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때문에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SNS</a:t>
                      </a:r>
                      <a:endParaRPr lang="en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등으로 </a:t>
                      </a:r>
                      <a:r>
                        <a:rPr lang="en-US" altLang="ko-KR" sz="500" u="none" strike="noStrike">
                          <a:effectLst/>
                        </a:rPr>
                        <a:t>'</a:t>
                      </a:r>
                      <a:r>
                        <a:rPr lang="ko-KR" altLang="en-US" sz="500" u="none" strike="noStrike">
                          <a:effectLst/>
                        </a:rPr>
                        <a:t>아이템</a:t>
                      </a:r>
                      <a:r>
                        <a:rPr lang="en-US" altLang="ko-KR" sz="500" u="none" strike="noStrike">
                          <a:effectLst/>
                        </a:rPr>
                        <a:t>'</a:t>
                      </a:r>
                      <a:r>
                        <a:rPr lang="ko-KR" altLang="en-US" sz="500" u="none" strike="noStrike">
                          <a:effectLst/>
                        </a:rPr>
                        <a:t>을 탐색한다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　</a:t>
                      </a:r>
                      <a:endParaRPr lang="ko-KR" altLang="en-US" sz="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-2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12506945"/>
                  </a:ext>
                </a:extLst>
              </a:tr>
              <a:tr h="2119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구매결정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광고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홍보물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과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와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인터넷 검색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 정보를 습득하고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SNS</a:t>
                      </a:r>
                      <a:endParaRPr lang="en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과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와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이용후기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의 영향으로 구매를 결정한다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0.4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72314816"/>
                  </a:ext>
                </a:extLst>
              </a:tr>
              <a:tr h="2119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구매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매장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할인</a:t>
                      </a:r>
                      <a:r>
                        <a:rPr lang="en-US" altLang="ko-KR" sz="500" u="none" strike="noStrike" dirty="0">
                          <a:effectLst/>
                        </a:rPr>
                        <a:t>/</a:t>
                      </a:r>
                      <a:r>
                        <a:rPr lang="ko-KR" altLang="en-US" sz="500" u="none" strike="noStrike" dirty="0">
                          <a:effectLst/>
                        </a:rPr>
                        <a:t>이벤트 가격</a:t>
                      </a:r>
                      <a:endParaRPr lang="ko-KR" altLang="en-US" sz="500" b="1" i="0" u="none" strike="noStrike" dirty="0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으로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카드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로 구매한다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　</a:t>
                      </a:r>
                      <a:endParaRPr lang="ko-KR" altLang="en-US" sz="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70676347"/>
                  </a:ext>
                </a:extLst>
              </a:tr>
              <a:tr h="39684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소비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이용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가정</a:t>
                      </a:r>
                      <a:endParaRPr lang="ko-KR" altLang="en-US" sz="500" b="1" i="0" u="none" strike="noStrike" dirty="0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에서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나 혼자서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매일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소비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이용</a:t>
                      </a:r>
                      <a:r>
                        <a:rPr lang="en-US" altLang="ko-KR" sz="500" u="none" strike="noStrike">
                          <a:effectLst/>
                        </a:rPr>
                        <a:t>) </a:t>
                      </a:r>
                      <a:r>
                        <a:rPr lang="ko-KR" altLang="en-US" sz="500" u="none" strike="noStrike">
                          <a:effectLst/>
                        </a:rPr>
                        <a:t>한다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27681440"/>
                  </a:ext>
                </a:extLst>
              </a:tr>
              <a:tr h="2119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평가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모든 면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조금 만족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하지만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가격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에는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불만족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하며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이용후기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추천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-1.8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92818970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11F104C8-B27E-D0C6-BEB5-D731057D94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748113"/>
              </p:ext>
            </p:extLst>
          </p:nvPr>
        </p:nvGraphicFramePr>
        <p:xfrm>
          <a:off x="603037" y="3647759"/>
          <a:ext cx="6112555" cy="13370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900">
                  <a:extLst>
                    <a:ext uri="{9D8B030D-6E8A-4147-A177-3AD203B41FA5}">
                      <a16:colId xmlns:a16="http://schemas.microsoft.com/office/drawing/2014/main" val="4002714913"/>
                    </a:ext>
                  </a:extLst>
                </a:gridCol>
                <a:gridCol w="119832">
                  <a:extLst>
                    <a:ext uri="{9D8B030D-6E8A-4147-A177-3AD203B41FA5}">
                      <a16:colId xmlns:a16="http://schemas.microsoft.com/office/drawing/2014/main" val="3099243007"/>
                    </a:ext>
                  </a:extLst>
                </a:gridCol>
                <a:gridCol w="119832">
                  <a:extLst>
                    <a:ext uri="{9D8B030D-6E8A-4147-A177-3AD203B41FA5}">
                      <a16:colId xmlns:a16="http://schemas.microsoft.com/office/drawing/2014/main" val="3674258718"/>
                    </a:ext>
                  </a:extLst>
                </a:gridCol>
                <a:gridCol w="116503">
                  <a:extLst>
                    <a:ext uri="{9D8B030D-6E8A-4147-A177-3AD203B41FA5}">
                      <a16:colId xmlns:a16="http://schemas.microsoft.com/office/drawing/2014/main" val="65309013"/>
                    </a:ext>
                  </a:extLst>
                </a:gridCol>
                <a:gridCol w="1314826">
                  <a:extLst>
                    <a:ext uri="{9D8B030D-6E8A-4147-A177-3AD203B41FA5}">
                      <a16:colId xmlns:a16="http://schemas.microsoft.com/office/drawing/2014/main" val="304226236"/>
                    </a:ext>
                  </a:extLst>
                </a:gridCol>
                <a:gridCol w="226350">
                  <a:extLst>
                    <a:ext uri="{9D8B030D-6E8A-4147-A177-3AD203B41FA5}">
                      <a16:colId xmlns:a16="http://schemas.microsoft.com/office/drawing/2014/main" val="3319808205"/>
                    </a:ext>
                  </a:extLst>
                </a:gridCol>
                <a:gridCol w="292923">
                  <a:extLst>
                    <a:ext uri="{9D8B030D-6E8A-4147-A177-3AD203B41FA5}">
                      <a16:colId xmlns:a16="http://schemas.microsoft.com/office/drawing/2014/main" val="2645529542"/>
                    </a:ext>
                  </a:extLst>
                </a:gridCol>
                <a:gridCol w="289595">
                  <a:extLst>
                    <a:ext uri="{9D8B030D-6E8A-4147-A177-3AD203B41FA5}">
                      <a16:colId xmlns:a16="http://schemas.microsoft.com/office/drawing/2014/main" val="3131184094"/>
                    </a:ext>
                  </a:extLst>
                </a:gridCol>
                <a:gridCol w="356168">
                  <a:extLst>
                    <a:ext uri="{9D8B030D-6E8A-4147-A177-3AD203B41FA5}">
                      <a16:colId xmlns:a16="http://schemas.microsoft.com/office/drawing/2014/main" val="2965605985"/>
                    </a:ext>
                  </a:extLst>
                </a:gridCol>
                <a:gridCol w="439385">
                  <a:extLst>
                    <a:ext uri="{9D8B030D-6E8A-4147-A177-3AD203B41FA5}">
                      <a16:colId xmlns:a16="http://schemas.microsoft.com/office/drawing/2014/main" val="521245093"/>
                    </a:ext>
                  </a:extLst>
                </a:gridCol>
                <a:gridCol w="316224">
                  <a:extLst>
                    <a:ext uri="{9D8B030D-6E8A-4147-A177-3AD203B41FA5}">
                      <a16:colId xmlns:a16="http://schemas.microsoft.com/office/drawing/2014/main" val="3309692423"/>
                    </a:ext>
                  </a:extLst>
                </a:gridCol>
                <a:gridCol w="542574">
                  <a:extLst>
                    <a:ext uri="{9D8B030D-6E8A-4147-A177-3AD203B41FA5}">
                      <a16:colId xmlns:a16="http://schemas.microsoft.com/office/drawing/2014/main" val="2885441544"/>
                    </a:ext>
                  </a:extLst>
                </a:gridCol>
                <a:gridCol w="302909">
                  <a:extLst>
                    <a:ext uri="{9D8B030D-6E8A-4147-A177-3AD203B41FA5}">
                      <a16:colId xmlns:a16="http://schemas.microsoft.com/office/drawing/2014/main" val="433811966"/>
                    </a:ext>
                  </a:extLst>
                </a:gridCol>
                <a:gridCol w="575861">
                  <a:extLst>
                    <a:ext uri="{9D8B030D-6E8A-4147-A177-3AD203B41FA5}">
                      <a16:colId xmlns:a16="http://schemas.microsoft.com/office/drawing/2014/main" val="3747018951"/>
                    </a:ext>
                  </a:extLst>
                </a:gridCol>
                <a:gridCol w="236336">
                  <a:extLst>
                    <a:ext uri="{9D8B030D-6E8A-4147-A177-3AD203B41FA5}">
                      <a16:colId xmlns:a16="http://schemas.microsoft.com/office/drawing/2014/main" val="392455770"/>
                    </a:ext>
                  </a:extLst>
                </a:gridCol>
                <a:gridCol w="69902">
                  <a:extLst>
                    <a:ext uri="{9D8B030D-6E8A-4147-A177-3AD203B41FA5}">
                      <a16:colId xmlns:a16="http://schemas.microsoft.com/office/drawing/2014/main" val="2855567834"/>
                    </a:ext>
                  </a:extLst>
                </a:gridCol>
                <a:gridCol w="292923">
                  <a:extLst>
                    <a:ext uri="{9D8B030D-6E8A-4147-A177-3AD203B41FA5}">
                      <a16:colId xmlns:a16="http://schemas.microsoft.com/office/drawing/2014/main" val="1197434717"/>
                    </a:ext>
                  </a:extLst>
                </a:gridCol>
                <a:gridCol w="109847">
                  <a:extLst>
                    <a:ext uri="{9D8B030D-6E8A-4147-A177-3AD203B41FA5}">
                      <a16:colId xmlns:a16="http://schemas.microsoft.com/office/drawing/2014/main" val="830985869"/>
                    </a:ext>
                  </a:extLst>
                </a:gridCol>
                <a:gridCol w="239665">
                  <a:extLst>
                    <a:ext uri="{9D8B030D-6E8A-4147-A177-3AD203B41FA5}">
                      <a16:colId xmlns:a16="http://schemas.microsoft.com/office/drawing/2014/main" val="1107956015"/>
                    </a:ext>
                  </a:extLst>
                </a:gridCol>
              </a:tblGrid>
              <a:tr h="237635"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off/on</a:t>
                      </a:r>
                      <a:endParaRPr lang="en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연령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성별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type</a:t>
                      </a:r>
                      <a:endParaRPr lang="en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키워드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맥락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gridSpan="12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시나리오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행동</a:t>
                      </a:r>
                      <a:r>
                        <a:rPr lang="en-US" altLang="ko-KR" sz="500" u="none" strike="noStrike">
                          <a:effectLst/>
                        </a:rPr>
                        <a:t>, </a:t>
                      </a:r>
                      <a:r>
                        <a:rPr lang="ko-KR" altLang="en-US" sz="500" u="none" strike="noStrike">
                          <a:effectLst/>
                        </a:rPr>
                        <a:t>태도 중심</a:t>
                      </a:r>
                      <a:r>
                        <a:rPr lang="en-US" altLang="ko-KR" sz="500" u="none" strike="noStrike">
                          <a:effectLst/>
                        </a:rPr>
                        <a:t>) </a:t>
                      </a:r>
                      <a:endParaRPr lang="en-US" altLang="ko-KR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점수</a:t>
                      </a:r>
                      <a:endParaRPr lang="ko-KR" altLang="en-US" sz="7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50964454"/>
                  </a:ext>
                </a:extLst>
              </a:tr>
              <a:tr h="187227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off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500" u="none" strike="noStrike">
                          <a:effectLst/>
                        </a:rPr>
                        <a:t>10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남성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A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용돈으로 소비를 하기 때문에 제한적인 소비와 소비욕구가 떨어짐</a:t>
                      </a:r>
                      <a:endParaRPr lang="ko-KR" altLang="en-US" sz="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인식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탐색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광고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홍보물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 알게되고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부러움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때문에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SNS</a:t>
                      </a:r>
                      <a:endParaRPr lang="en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등으로 </a:t>
                      </a:r>
                      <a:r>
                        <a:rPr lang="en-US" altLang="ko-KR" sz="500" u="none" strike="noStrike">
                          <a:effectLst/>
                        </a:rPr>
                        <a:t>'</a:t>
                      </a:r>
                      <a:r>
                        <a:rPr lang="ko-KR" altLang="en-US" sz="500" u="none" strike="noStrike">
                          <a:effectLst/>
                        </a:rPr>
                        <a:t>아이템</a:t>
                      </a:r>
                      <a:r>
                        <a:rPr lang="en-US" altLang="ko-KR" sz="500" u="none" strike="noStrike">
                          <a:effectLst/>
                        </a:rPr>
                        <a:t>'</a:t>
                      </a:r>
                      <a:r>
                        <a:rPr lang="ko-KR" altLang="en-US" sz="500" u="none" strike="noStrike">
                          <a:effectLst/>
                        </a:rPr>
                        <a:t>을 탐색한다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-2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12506945"/>
                  </a:ext>
                </a:extLst>
              </a:tr>
              <a:tr h="18722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구매결정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광고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홍보물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과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와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인터넷 검색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 정보를 습득하고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SNS</a:t>
                      </a:r>
                      <a:endParaRPr lang="en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과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와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이용후기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의 영향으로 구매를 결정한다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0.4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72314816"/>
                  </a:ext>
                </a:extLst>
              </a:tr>
              <a:tr h="18722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구매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매장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할인</a:t>
                      </a:r>
                      <a:r>
                        <a:rPr lang="en-US" altLang="ko-KR" sz="500" u="none" strike="noStrike" dirty="0">
                          <a:effectLst/>
                        </a:rPr>
                        <a:t>/</a:t>
                      </a:r>
                      <a:r>
                        <a:rPr lang="ko-KR" altLang="en-US" sz="500" u="none" strike="noStrike" dirty="0">
                          <a:effectLst/>
                        </a:rPr>
                        <a:t>이벤트 가격</a:t>
                      </a:r>
                      <a:endParaRPr lang="ko-KR" altLang="en-US" sz="500" b="1" i="0" u="none" strike="noStrike" dirty="0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으로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카드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로 구매한다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70676347"/>
                  </a:ext>
                </a:extLst>
              </a:tr>
              <a:tr h="3505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소비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이용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가정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에서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나 혼자서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매일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소비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이용</a:t>
                      </a:r>
                      <a:r>
                        <a:rPr lang="en-US" altLang="ko-KR" sz="500" u="none" strike="noStrike">
                          <a:effectLst/>
                        </a:rPr>
                        <a:t>) </a:t>
                      </a:r>
                      <a:r>
                        <a:rPr lang="ko-KR" altLang="en-US" sz="500" u="none" strike="noStrike">
                          <a:effectLst/>
                        </a:rPr>
                        <a:t>한다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27681440"/>
                  </a:ext>
                </a:extLst>
              </a:tr>
              <a:tr h="18722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평가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모든 면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조금 만족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 dirty="0">
                          <a:effectLst/>
                        </a:rPr>
                        <a:t>하지만</a:t>
                      </a:r>
                      <a:r>
                        <a:rPr lang="en-US" altLang="ko-KR" sz="500" u="none" strike="noStrike" dirty="0">
                          <a:effectLst/>
                        </a:rPr>
                        <a:t>,</a:t>
                      </a:r>
                      <a:endParaRPr lang="en-US" altLang="ko-KR" sz="500" b="0" i="0" u="none" strike="noStrike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가격</a:t>
                      </a:r>
                      <a:endParaRPr lang="ko-KR" altLang="en-US" sz="500" b="1" i="0" u="none" strike="noStrike" dirty="0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에는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불만족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하며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이용후기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추천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-1.8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92818970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753B4BFA-7E24-5782-12A6-E457163143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4167082"/>
              </p:ext>
            </p:extLst>
          </p:nvPr>
        </p:nvGraphicFramePr>
        <p:xfrm>
          <a:off x="603038" y="2248524"/>
          <a:ext cx="6112555" cy="13370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900">
                  <a:extLst>
                    <a:ext uri="{9D8B030D-6E8A-4147-A177-3AD203B41FA5}">
                      <a16:colId xmlns:a16="http://schemas.microsoft.com/office/drawing/2014/main" val="4002714913"/>
                    </a:ext>
                  </a:extLst>
                </a:gridCol>
                <a:gridCol w="119832">
                  <a:extLst>
                    <a:ext uri="{9D8B030D-6E8A-4147-A177-3AD203B41FA5}">
                      <a16:colId xmlns:a16="http://schemas.microsoft.com/office/drawing/2014/main" val="3099243007"/>
                    </a:ext>
                  </a:extLst>
                </a:gridCol>
                <a:gridCol w="119832">
                  <a:extLst>
                    <a:ext uri="{9D8B030D-6E8A-4147-A177-3AD203B41FA5}">
                      <a16:colId xmlns:a16="http://schemas.microsoft.com/office/drawing/2014/main" val="3674258718"/>
                    </a:ext>
                  </a:extLst>
                </a:gridCol>
                <a:gridCol w="116503">
                  <a:extLst>
                    <a:ext uri="{9D8B030D-6E8A-4147-A177-3AD203B41FA5}">
                      <a16:colId xmlns:a16="http://schemas.microsoft.com/office/drawing/2014/main" val="65309013"/>
                    </a:ext>
                  </a:extLst>
                </a:gridCol>
                <a:gridCol w="1314826">
                  <a:extLst>
                    <a:ext uri="{9D8B030D-6E8A-4147-A177-3AD203B41FA5}">
                      <a16:colId xmlns:a16="http://schemas.microsoft.com/office/drawing/2014/main" val="304226236"/>
                    </a:ext>
                  </a:extLst>
                </a:gridCol>
                <a:gridCol w="226350">
                  <a:extLst>
                    <a:ext uri="{9D8B030D-6E8A-4147-A177-3AD203B41FA5}">
                      <a16:colId xmlns:a16="http://schemas.microsoft.com/office/drawing/2014/main" val="3319808205"/>
                    </a:ext>
                  </a:extLst>
                </a:gridCol>
                <a:gridCol w="292923">
                  <a:extLst>
                    <a:ext uri="{9D8B030D-6E8A-4147-A177-3AD203B41FA5}">
                      <a16:colId xmlns:a16="http://schemas.microsoft.com/office/drawing/2014/main" val="2645529542"/>
                    </a:ext>
                  </a:extLst>
                </a:gridCol>
                <a:gridCol w="289595">
                  <a:extLst>
                    <a:ext uri="{9D8B030D-6E8A-4147-A177-3AD203B41FA5}">
                      <a16:colId xmlns:a16="http://schemas.microsoft.com/office/drawing/2014/main" val="3131184094"/>
                    </a:ext>
                  </a:extLst>
                </a:gridCol>
                <a:gridCol w="356168">
                  <a:extLst>
                    <a:ext uri="{9D8B030D-6E8A-4147-A177-3AD203B41FA5}">
                      <a16:colId xmlns:a16="http://schemas.microsoft.com/office/drawing/2014/main" val="2965605985"/>
                    </a:ext>
                  </a:extLst>
                </a:gridCol>
                <a:gridCol w="439385">
                  <a:extLst>
                    <a:ext uri="{9D8B030D-6E8A-4147-A177-3AD203B41FA5}">
                      <a16:colId xmlns:a16="http://schemas.microsoft.com/office/drawing/2014/main" val="521245093"/>
                    </a:ext>
                  </a:extLst>
                </a:gridCol>
                <a:gridCol w="316224">
                  <a:extLst>
                    <a:ext uri="{9D8B030D-6E8A-4147-A177-3AD203B41FA5}">
                      <a16:colId xmlns:a16="http://schemas.microsoft.com/office/drawing/2014/main" val="3309692423"/>
                    </a:ext>
                  </a:extLst>
                </a:gridCol>
                <a:gridCol w="542574">
                  <a:extLst>
                    <a:ext uri="{9D8B030D-6E8A-4147-A177-3AD203B41FA5}">
                      <a16:colId xmlns:a16="http://schemas.microsoft.com/office/drawing/2014/main" val="2885441544"/>
                    </a:ext>
                  </a:extLst>
                </a:gridCol>
                <a:gridCol w="302909">
                  <a:extLst>
                    <a:ext uri="{9D8B030D-6E8A-4147-A177-3AD203B41FA5}">
                      <a16:colId xmlns:a16="http://schemas.microsoft.com/office/drawing/2014/main" val="433811966"/>
                    </a:ext>
                  </a:extLst>
                </a:gridCol>
                <a:gridCol w="575861">
                  <a:extLst>
                    <a:ext uri="{9D8B030D-6E8A-4147-A177-3AD203B41FA5}">
                      <a16:colId xmlns:a16="http://schemas.microsoft.com/office/drawing/2014/main" val="3747018951"/>
                    </a:ext>
                  </a:extLst>
                </a:gridCol>
                <a:gridCol w="236336">
                  <a:extLst>
                    <a:ext uri="{9D8B030D-6E8A-4147-A177-3AD203B41FA5}">
                      <a16:colId xmlns:a16="http://schemas.microsoft.com/office/drawing/2014/main" val="392455770"/>
                    </a:ext>
                  </a:extLst>
                </a:gridCol>
                <a:gridCol w="69902">
                  <a:extLst>
                    <a:ext uri="{9D8B030D-6E8A-4147-A177-3AD203B41FA5}">
                      <a16:colId xmlns:a16="http://schemas.microsoft.com/office/drawing/2014/main" val="2855567834"/>
                    </a:ext>
                  </a:extLst>
                </a:gridCol>
                <a:gridCol w="292923">
                  <a:extLst>
                    <a:ext uri="{9D8B030D-6E8A-4147-A177-3AD203B41FA5}">
                      <a16:colId xmlns:a16="http://schemas.microsoft.com/office/drawing/2014/main" val="1197434717"/>
                    </a:ext>
                  </a:extLst>
                </a:gridCol>
                <a:gridCol w="109847">
                  <a:extLst>
                    <a:ext uri="{9D8B030D-6E8A-4147-A177-3AD203B41FA5}">
                      <a16:colId xmlns:a16="http://schemas.microsoft.com/office/drawing/2014/main" val="830985869"/>
                    </a:ext>
                  </a:extLst>
                </a:gridCol>
                <a:gridCol w="239665">
                  <a:extLst>
                    <a:ext uri="{9D8B030D-6E8A-4147-A177-3AD203B41FA5}">
                      <a16:colId xmlns:a16="http://schemas.microsoft.com/office/drawing/2014/main" val="1107956015"/>
                    </a:ext>
                  </a:extLst>
                </a:gridCol>
              </a:tblGrid>
              <a:tr h="237635"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off/on</a:t>
                      </a:r>
                      <a:endParaRPr lang="en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연령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성별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type</a:t>
                      </a:r>
                      <a:endParaRPr lang="en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키워드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맥락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gridSpan="12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시나리오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행동</a:t>
                      </a:r>
                      <a:r>
                        <a:rPr lang="en-US" altLang="ko-KR" sz="500" u="none" strike="noStrike">
                          <a:effectLst/>
                        </a:rPr>
                        <a:t>, </a:t>
                      </a:r>
                      <a:r>
                        <a:rPr lang="ko-KR" altLang="en-US" sz="500" u="none" strike="noStrike">
                          <a:effectLst/>
                        </a:rPr>
                        <a:t>태도 중심</a:t>
                      </a:r>
                      <a:r>
                        <a:rPr lang="en-US" altLang="ko-KR" sz="500" u="none" strike="noStrike">
                          <a:effectLst/>
                        </a:rPr>
                        <a:t>) </a:t>
                      </a:r>
                      <a:endParaRPr lang="en-US" altLang="ko-KR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점수</a:t>
                      </a:r>
                      <a:endParaRPr lang="ko-KR" altLang="en-US" sz="7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50964454"/>
                  </a:ext>
                </a:extLst>
              </a:tr>
              <a:tr h="187227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off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500" u="none" strike="noStrike">
                          <a:effectLst/>
                        </a:rPr>
                        <a:t>10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남성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A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용돈으로 소비를 하기 때문에 제한적인 소비와 소비욕구가 떨어짐</a:t>
                      </a:r>
                      <a:endParaRPr lang="ko-KR" altLang="en-US" sz="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인식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탐색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광고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홍보물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 알게되고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부러움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때문에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SNS</a:t>
                      </a:r>
                      <a:endParaRPr lang="en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등으로 </a:t>
                      </a:r>
                      <a:r>
                        <a:rPr lang="en-US" altLang="ko-KR" sz="500" u="none" strike="noStrike">
                          <a:effectLst/>
                        </a:rPr>
                        <a:t>'</a:t>
                      </a:r>
                      <a:r>
                        <a:rPr lang="ko-KR" altLang="en-US" sz="500" u="none" strike="noStrike">
                          <a:effectLst/>
                        </a:rPr>
                        <a:t>아이템</a:t>
                      </a:r>
                      <a:r>
                        <a:rPr lang="en-US" altLang="ko-KR" sz="500" u="none" strike="noStrike">
                          <a:effectLst/>
                        </a:rPr>
                        <a:t>'</a:t>
                      </a:r>
                      <a:r>
                        <a:rPr lang="ko-KR" altLang="en-US" sz="500" u="none" strike="noStrike">
                          <a:effectLst/>
                        </a:rPr>
                        <a:t>을 탐색한다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-2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12506945"/>
                  </a:ext>
                </a:extLst>
              </a:tr>
              <a:tr h="18722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구매결정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광고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홍보물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과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와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인터넷 검색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 정보를 습득하고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SNS</a:t>
                      </a:r>
                      <a:endParaRPr lang="en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과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와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이용후기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의 영향으로 구매를 결정한다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0.4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72314816"/>
                  </a:ext>
                </a:extLst>
              </a:tr>
              <a:tr h="18722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구매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매장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할인</a:t>
                      </a:r>
                      <a:r>
                        <a:rPr lang="en-US" altLang="ko-KR" sz="500" u="none" strike="noStrike" dirty="0">
                          <a:effectLst/>
                        </a:rPr>
                        <a:t>/</a:t>
                      </a:r>
                      <a:r>
                        <a:rPr lang="ko-KR" altLang="en-US" sz="500" u="none" strike="noStrike" dirty="0">
                          <a:effectLst/>
                        </a:rPr>
                        <a:t>이벤트 가격</a:t>
                      </a:r>
                      <a:endParaRPr lang="ko-KR" altLang="en-US" sz="500" b="1" i="0" u="none" strike="noStrike" dirty="0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으로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카드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로 구매한다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70676347"/>
                  </a:ext>
                </a:extLst>
              </a:tr>
              <a:tr h="3505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소비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이용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가정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에서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나 혼자서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매일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소비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이용</a:t>
                      </a:r>
                      <a:r>
                        <a:rPr lang="en-US" altLang="ko-KR" sz="500" u="none" strike="noStrike">
                          <a:effectLst/>
                        </a:rPr>
                        <a:t>) </a:t>
                      </a:r>
                      <a:r>
                        <a:rPr lang="ko-KR" altLang="en-US" sz="500" u="none" strike="noStrike">
                          <a:effectLst/>
                        </a:rPr>
                        <a:t>한다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27681440"/>
                  </a:ext>
                </a:extLst>
              </a:tr>
              <a:tr h="18722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평가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모든 면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조금 만족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하지만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가격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에는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불만족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하며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이용후기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추천</a:t>
                      </a:r>
                      <a:endParaRPr lang="ko-KR" altLang="en-US" sz="500" b="1" i="0" u="none" strike="noStrike" dirty="0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-1.8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92818970"/>
                  </a:ext>
                </a:extLst>
              </a:tr>
            </a:tbl>
          </a:graphicData>
        </a:graphic>
      </p:graphicFrame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4B6F4C23-5D89-0D01-5A07-13611A5E0F74}"/>
              </a:ext>
            </a:extLst>
          </p:cNvPr>
          <p:cNvCxnSpPr>
            <a:cxnSpLocks/>
          </p:cNvCxnSpPr>
          <p:nvPr/>
        </p:nvCxnSpPr>
        <p:spPr>
          <a:xfrm>
            <a:off x="6876366" y="2917056"/>
            <a:ext cx="2552447" cy="1094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4E4FFB94-0F0B-DA2D-1DCA-1EC67A48B453}"/>
              </a:ext>
            </a:extLst>
          </p:cNvPr>
          <p:cNvCxnSpPr>
            <a:cxnSpLocks/>
          </p:cNvCxnSpPr>
          <p:nvPr/>
        </p:nvCxnSpPr>
        <p:spPr>
          <a:xfrm>
            <a:off x="6876365" y="4316291"/>
            <a:ext cx="25524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F47B5501-8954-8461-D60B-0BE4ADF2701C}"/>
              </a:ext>
            </a:extLst>
          </p:cNvPr>
          <p:cNvCxnSpPr>
            <a:cxnSpLocks/>
          </p:cNvCxnSpPr>
          <p:nvPr/>
        </p:nvCxnSpPr>
        <p:spPr>
          <a:xfrm flipV="1">
            <a:off x="6983795" y="4586990"/>
            <a:ext cx="2445018" cy="12164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9DECE59-EF3C-CA31-2150-396255329AE5}"/>
              </a:ext>
            </a:extLst>
          </p:cNvPr>
          <p:cNvSpPr/>
          <p:nvPr/>
        </p:nvSpPr>
        <p:spPr>
          <a:xfrm>
            <a:off x="9589586" y="3854626"/>
            <a:ext cx="2445018" cy="923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2</a:t>
            </a:r>
            <a:r>
              <a:rPr kumimoji="1" lang="ko-KR" altLang="en-US" dirty="0"/>
              <a:t>차 분류 </a:t>
            </a:r>
            <a:r>
              <a:rPr kumimoji="1" lang="en-US" altLang="ko-KR" dirty="0"/>
              <a:t>:</a:t>
            </a:r>
            <a:r>
              <a:rPr kumimoji="1" lang="ko-KR" altLang="en-US" dirty="0"/>
              <a:t> 가전제품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46966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07F3FB3-D4AD-4D19-8651-F4449E989271}"/>
              </a:ext>
            </a:extLst>
          </p:cNvPr>
          <p:cNvSpPr txBox="1"/>
          <p:nvPr/>
        </p:nvSpPr>
        <p:spPr>
          <a:xfrm>
            <a:off x="460690" y="436211"/>
            <a:ext cx="6910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01. INTRO</a:t>
            </a:r>
            <a:endParaRPr lang="en-US" altLang="ko-KR" sz="44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B9AEC9-A0C0-B157-16F0-3799F6D92825}"/>
              </a:ext>
            </a:extLst>
          </p:cNvPr>
          <p:cNvSpPr txBox="1"/>
          <p:nvPr/>
        </p:nvSpPr>
        <p:spPr>
          <a:xfrm>
            <a:off x="603038" y="1496716"/>
            <a:ext cx="10474693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각 대표 업종 별 여러 시나리오 생성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(Example):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각 대표 업종 별 요인 추출  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9DECE59-EF3C-CA31-2150-396255329AE5}"/>
              </a:ext>
            </a:extLst>
          </p:cNvPr>
          <p:cNvSpPr/>
          <p:nvPr/>
        </p:nvSpPr>
        <p:spPr>
          <a:xfrm>
            <a:off x="603038" y="3550277"/>
            <a:ext cx="2445018" cy="923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2</a:t>
            </a:r>
            <a:r>
              <a:rPr kumimoji="1" lang="ko-KR" altLang="en-US" dirty="0"/>
              <a:t>차 분류 가전제품</a:t>
            </a:r>
            <a:endParaRPr kumimoji="1" lang="en-US" altLang="ko-KR" dirty="0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43D4A688-F251-84A3-8DF6-87BB1E5679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865499"/>
              </p:ext>
            </p:extLst>
          </p:nvPr>
        </p:nvGraphicFramePr>
        <p:xfrm>
          <a:off x="4525360" y="2401998"/>
          <a:ext cx="6057694" cy="3114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1539">
                  <a:extLst>
                    <a:ext uri="{9D8B030D-6E8A-4147-A177-3AD203B41FA5}">
                      <a16:colId xmlns:a16="http://schemas.microsoft.com/office/drawing/2014/main" val="1504265710"/>
                    </a:ext>
                  </a:extLst>
                </a:gridCol>
                <a:gridCol w="1388304">
                  <a:extLst>
                    <a:ext uri="{9D8B030D-6E8A-4147-A177-3AD203B41FA5}">
                      <a16:colId xmlns:a16="http://schemas.microsoft.com/office/drawing/2014/main" val="3753533720"/>
                    </a:ext>
                  </a:extLst>
                </a:gridCol>
                <a:gridCol w="1034773">
                  <a:extLst>
                    <a:ext uri="{9D8B030D-6E8A-4147-A177-3AD203B41FA5}">
                      <a16:colId xmlns:a16="http://schemas.microsoft.com/office/drawing/2014/main" val="3295263320"/>
                    </a:ext>
                  </a:extLst>
                </a:gridCol>
                <a:gridCol w="1211539">
                  <a:extLst>
                    <a:ext uri="{9D8B030D-6E8A-4147-A177-3AD203B41FA5}">
                      <a16:colId xmlns:a16="http://schemas.microsoft.com/office/drawing/2014/main" val="3303158801"/>
                    </a:ext>
                  </a:extLst>
                </a:gridCol>
                <a:gridCol w="1211539">
                  <a:extLst>
                    <a:ext uri="{9D8B030D-6E8A-4147-A177-3AD203B41FA5}">
                      <a16:colId xmlns:a16="http://schemas.microsoft.com/office/drawing/2014/main" val="41083986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인식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/>
                        <a:t>탐색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구매 결정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구매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 소비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평가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52053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광고 홍보물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: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28</a:t>
                      </a:r>
                      <a:r>
                        <a:rPr lang="ko-KR" altLang="en-US" dirty="0"/>
                        <a:t>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인터넷 검색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: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40</a:t>
                      </a:r>
                      <a:r>
                        <a:rPr lang="ko-KR" altLang="en-US" dirty="0"/>
                        <a:t>회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매장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:29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가정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:32</a:t>
                      </a:r>
                      <a:r>
                        <a:rPr lang="ko-KR" altLang="en-US" dirty="0"/>
                        <a:t>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품질에 만족 </a:t>
                      </a:r>
                      <a:r>
                        <a:rPr lang="en-US" altLang="ko-KR" dirty="0"/>
                        <a:t>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15758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SNS</a:t>
                      </a:r>
                    </a:p>
                    <a:p>
                      <a:pPr latinLnBrk="1"/>
                      <a:r>
                        <a:rPr lang="en-US" altLang="ko-KR" dirty="0"/>
                        <a:t>: 14</a:t>
                      </a:r>
                      <a:r>
                        <a:rPr lang="ko-KR" altLang="en-US" dirty="0"/>
                        <a:t>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SNS</a:t>
                      </a:r>
                    </a:p>
                    <a:p>
                      <a:pPr latinLnBrk="1"/>
                      <a:r>
                        <a:rPr lang="en-US" altLang="ko-KR" dirty="0"/>
                        <a:t>: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31</a:t>
                      </a:r>
                      <a:r>
                        <a:rPr lang="ko-KR" altLang="en-US" dirty="0"/>
                        <a:t>회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온라인 </a:t>
                      </a:r>
                      <a:r>
                        <a:rPr lang="en-US" altLang="ko-KR" dirty="0"/>
                        <a:t>:17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나 혼자</a:t>
                      </a:r>
                      <a:r>
                        <a:rPr lang="en-US" altLang="ko-KR" dirty="0"/>
                        <a:t>: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사용성 불만족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29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지인 소개 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: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38</a:t>
                      </a:r>
                      <a:r>
                        <a:rPr lang="ko-KR" altLang="en-US" dirty="0"/>
                        <a:t>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광고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홍보물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: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18</a:t>
                      </a:r>
                      <a:r>
                        <a:rPr lang="ko-KR" altLang="en-US" dirty="0"/>
                        <a:t>회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이벤트</a:t>
                      </a:r>
                      <a:r>
                        <a:rPr lang="en-US" altLang="ko-KR" dirty="0"/>
                        <a:t>: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39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가족과 함께 </a:t>
                      </a:r>
                      <a:r>
                        <a:rPr lang="en-US" altLang="ko-KR" dirty="0"/>
                        <a:t>:</a:t>
                      </a:r>
                    </a:p>
                    <a:p>
                      <a:pPr latinLnBrk="1"/>
                      <a:r>
                        <a:rPr lang="en-US" altLang="ko-KR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모두 만족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5520059"/>
                  </a:ext>
                </a:extLst>
              </a:tr>
            </a:tbl>
          </a:graphicData>
        </a:graphic>
      </p:graphicFrame>
      <p:sp>
        <p:nvSpPr>
          <p:cNvPr id="10" name="오른쪽 화살표[R] 9">
            <a:extLst>
              <a:ext uri="{FF2B5EF4-FFF2-40B4-BE49-F238E27FC236}">
                <a16:creationId xmlns:a16="http://schemas.microsoft.com/office/drawing/2014/main" id="{7709271D-4301-A536-BDB7-94B28DDD63C0}"/>
              </a:ext>
            </a:extLst>
          </p:cNvPr>
          <p:cNvSpPr/>
          <p:nvPr/>
        </p:nvSpPr>
        <p:spPr>
          <a:xfrm>
            <a:off x="3292033" y="3771153"/>
            <a:ext cx="989350" cy="4815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8D5BE0-B5DD-6F14-0604-30170613C01F}"/>
              </a:ext>
            </a:extLst>
          </p:cNvPr>
          <p:cNvSpPr txBox="1"/>
          <p:nvPr/>
        </p:nvSpPr>
        <p:spPr>
          <a:xfrm>
            <a:off x="567255" y="4985764"/>
            <a:ext cx="3147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solidFill>
                  <a:schemeClr val="bg1"/>
                </a:solidFill>
                <a:latin typeface="NanumSquare_ac Light" panose="020B0600000101010101" pitchFamily="34" charset="-127"/>
                <a:ea typeface="NanumSquare_ac Light" panose="020B0600000101010101" pitchFamily="34" charset="-127"/>
              </a:rPr>
              <a:t>2</a:t>
            </a:r>
            <a:r>
              <a:rPr kumimoji="1" lang="ko-KR" altLang="en-US" dirty="0">
                <a:solidFill>
                  <a:schemeClr val="bg1"/>
                </a:solidFill>
                <a:latin typeface="NanumSquare_ac Light" panose="020B0600000101010101" pitchFamily="34" charset="-127"/>
                <a:ea typeface="NanumSquare_ac Light" panose="020B0600000101010101" pitchFamily="34" charset="-127"/>
              </a:rPr>
              <a:t>차 분류 대표 요인 별 모든 페르소나의 시나리오 취합</a:t>
            </a:r>
          </a:p>
        </p:txBody>
      </p:sp>
    </p:spTree>
    <p:extLst>
      <p:ext uri="{BB962C8B-B14F-4D97-AF65-F5344CB8AC3E}">
        <p14:creationId xmlns:p14="http://schemas.microsoft.com/office/powerpoint/2010/main" val="3229340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07F3FB3-D4AD-4D19-8651-F4449E989271}"/>
              </a:ext>
            </a:extLst>
          </p:cNvPr>
          <p:cNvSpPr txBox="1"/>
          <p:nvPr/>
        </p:nvSpPr>
        <p:spPr>
          <a:xfrm>
            <a:off x="460690" y="436211"/>
            <a:ext cx="6910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02. </a:t>
            </a:r>
            <a:r>
              <a:rPr lang="ko-KR" altLang="en-US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휴리스틱 </a:t>
            </a:r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Mapping</a:t>
            </a:r>
            <a:endParaRPr lang="en-US" altLang="ko-KR" sz="44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aphicFrame>
        <p:nvGraphicFramePr>
          <p:cNvPr id="6" name="표 9">
            <a:extLst>
              <a:ext uri="{FF2B5EF4-FFF2-40B4-BE49-F238E27FC236}">
                <a16:creationId xmlns:a16="http://schemas.microsoft.com/office/drawing/2014/main" id="{C835392A-3745-2451-28DE-46E3C33098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2570410"/>
              </p:ext>
            </p:extLst>
          </p:nvPr>
        </p:nvGraphicFramePr>
        <p:xfrm>
          <a:off x="4455410" y="1827925"/>
          <a:ext cx="1640590" cy="38974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0590">
                  <a:extLst>
                    <a:ext uri="{9D8B030D-6E8A-4147-A177-3AD203B41FA5}">
                      <a16:colId xmlns:a16="http://schemas.microsoft.com/office/drawing/2014/main" val="2703159018"/>
                    </a:ext>
                  </a:extLst>
                </a:gridCol>
              </a:tblGrid>
              <a:tr h="91201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인식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/>
                        <a:t>탐색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202378"/>
                  </a:ext>
                </a:extLst>
              </a:tr>
              <a:tr h="59708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SNS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170918"/>
                  </a:ext>
                </a:extLst>
              </a:tr>
              <a:tr h="59708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광고와 홍보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694406"/>
                  </a:ext>
                </a:extLst>
              </a:tr>
              <a:tr h="59708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지인 소개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9859268"/>
                  </a:ext>
                </a:extLst>
              </a:tr>
              <a:tr h="59708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할인 이벤트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0186445"/>
                  </a:ext>
                </a:extLst>
              </a:tr>
              <a:tr h="59708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매장 방문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4820798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1FDA3796-13AE-3C26-5E67-81A306909061}"/>
              </a:ext>
            </a:extLst>
          </p:cNvPr>
          <p:cNvSpPr txBox="1"/>
          <p:nvPr/>
        </p:nvSpPr>
        <p:spPr>
          <a:xfrm>
            <a:off x="749508" y="1359541"/>
            <a:ext cx="8634335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각 요인 별 연관성 휴리스틱 하게 기입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(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유사도 기입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Example)</a:t>
            </a:r>
            <a:endParaRPr kumimoji="1" lang="ko-KR" altLang="en-US" sz="2300" b="1" dirty="0">
              <a:solidFill>
                <a:schemeClr val="bg1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B17E523-2251-2F22-B6B5-87FB897E8E55}"/>
              </a:ext>
            </a:extLst>
          </p:cNvPr>
          <p:cNvSpPr/>
          <p:nvPr/>
        </p:nvSpPr>
        <p:spPr>
          <a:xfrm>
            <a:off x="460690" y="3314981"/>
            <a:ext cx="2445018" cy="923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온라인 사이트 방문</a:t>
            </a:r>
            <a:endParaRPr kumimoji="1" lang="en-US" altLang="ko-KR" b="1" dirty="0"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F1CBC00-10AE-E182-4E02-D73D9A29DBEE}"/>
              </a:ext>
            </a:extLst>
          </p:cNvPr>
          <p:cNvCxnSpPr>
            <a:cxnSpLocks/>
          </p:cNvCxnSpPr>
          <p:nvPr/>
        </p:nvCxnSpPr>
        <p:spPr>
          <a:xfrm flipV="1">
            <a:off x="2952832" y="3081355"/>
            <a:ext cx="1305092" cy="717398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155D888-692A-0E06-4744-9A679CEE34AE}"/>
              </a:ext>
            </a:extLst>
          </p:cNvPr>
          <p:cNvCxnSpPr>
            <a:cxnSpLocks/>
          </p:cNvCxnSpPr>
          <p:nvPr/>
        </p:nvCxnSpPr>
        <p:spPr>
          <a:xfrm flipV="1">
            <a:off x="2982553" y="3589767"/>
            <a:ext cx="1291064" cy="208986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58F29934-E8B9-A224-0448-C5E9E099BD66}"/>
              </a:ext>
            </a:extLst>
          </p:cNvPr>
          <p:cNvCxnSpPr>
            <a:cxnSpLocks/>
          </p:cNvCxnSpPr>
          <p:nvPr/>
        </p:nvCxnSpPr>
        <p:spPr>
          <a:xfrm>
            <a:off x="2981368" y="3776645"/>
            <a:ext cx="1259648" cy="439558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98F3F8C-14FB-99A3-5716-41185BED857B}"/>
              </a:ext>
            </a:extLst>
          </p:cNvPr>
          <p:cNvCxnSpPr>
            <a:cxnSpLocks/>
          </p:cNvCxnSpPr>
          <p:nvPr/>
        </p:nvCxnSpPr>
        <p:spPr>
          <a:xfrm>
            <a:off x="2982568" y="3798753"/>
            <a:ext cx="1275356" cy="1020207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4FCAD3D0-7C34-907E-371F-B589568F61E4}"/>
              </a:ext>
            </a:extLst>
          </p:cNvPr>
          <p:cNvCxnSpPr>
            <a:cxnSpLocks/>
          </p:cNvCxnSpPr>
          <p:nvPr/>
        </p:nvCxnSpPr>
        <p:spPr>
          <a:xfrm>
            <a:off x="2964460" y="3776645"/>
            <a:ext cx="1259648" cy="165936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287F085D-ED46-1533-B181-070C46E1F918}"/>
              </a:ext>
            </a:extLst>
          </p:cNvPr>
          <p:cNvSpPr txBox="1"/>
          <p:nvPr/>
        </p:nvSpPr>
        <p:spPr>
          <a:xfrm>
            <a:off x="6248232" y="2739715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0.3</a:t>
            </a:r>
            <a:endParaRPr kumimoji="1" lang="ko-KR" altLang="en-US" b="1" dirty="0">
              <a:solidFill>
                <a:schemeClr val="bg1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894413B-0A54-3437-A93A-FC49FA7ADB70}"/>
              </a:ext>
            </a:extLst>
          </p:cNvPr>
          <p:cNvSpPr txBox="1"/>
          <p:nvPr/>
        </p:nvSpPr>
        <p:spPr>
          <a:xfrm>
            <a:off x="6277793" y="3364497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0.7</a:t>
            </a:r>
            <a:endParaRPr kumimoji="1" lang="ko-KR" altLang="en-US" b="1" dirty="0">
              <a:solidFill>
                <a:schemeClr val="bg1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A5EAEC-9BEF-BF71-ED0A-E72EF0B9ABCD}"/>
              </a:ext>
            </a:extLst>
          </p:cNvPr>
          <p:cNvSpPr txBox="1"/>
          <p:nvPr/>
        </p:nvSpPr>
        <p:spPr>
          <a:xfrm>
            <a:off x="6277793" y="3990216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0.5</a:t>
            </a:r>
            <a:endParaRPr kumimoji="1" lang="ko-KR" altLang="en-US" b="1" dirty="0">
              <a:solidFill>
                <a:schemeClr val="bg1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9735FE3-B53A-9310-759F-64469F2D2905}"/>
              </a:ext>
            </a:extLst>
          </p:cNvPr>
          <p:cNvSpPr txBox="1"/>
          <p:nvPr/>
        </p:nvSpPr>
        <p:spPr>
          <a:xfrm>
            <a:off x="6277793" y="4615935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0.64</a:t>
            </a:r>
            <a:endParaRPr kumimoji="1" lang="ko-KR" altLang="en-US" b="1" dirty="0">
              <a:solidFill>
                <a:schemeClr val="bg1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8DC6D95-005C-BC77-5DBE-4922B2E54235}"/>
              </a:ext>
            </a:extLst>
          </p:cNvPr>
          <p:cNvSpPr txBox="1"/>
          <p:nvPr/>
        </p:nvSpPr>
        <p:spPr>
          <a:xfrm>
            <a:off x="6277793" y="5241654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0.85</a:t>
            </a:r>
            <a:endParaRPr kumimoji="1" lang="ko-KR" altLang="en-US" b="1" dirty="0">
              <a:solidFill>
                <a:schemeClr val="bg1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  <p:sp>
        <p:nvSpPr>
          <p:cNvPr id="33" name="오른쪽 화살표[R] 32">
            <a:extLst>
              <a:ext uri="{FF2B5EF4-FFF2-40B4-BE49-F238E27FC236}">
                <a16:creationId xmlns:a16="http://schemas.microsoft.com/office/drawing/2014/main" id="{BDE4199F-8334-876D-1F34-FB63842A23EA}"/>
              </a:ext>
            </a:extLst>
          </p:cNvPr>
          <p:cNvSpPr/>
          <p:nvPr/>
        </p:nvSpPr>
        <p:spPr>
          <a:xfrm>
            <a:off x="7083193" y="3522799"/>
            <a:ext cx="1640590" cy="6784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924D2D6-F262-483B-1070-BEAE822CF9F2}"/>
              </a:ext>
            </a:extLst>
          </p:cNvPr>
          <p:cNvSpPr/>
          <p:nvPr/>
        </p:nvSpPr>
        <p:spPr>
          <a:xfrm>
            <a:off x="9209432" y="3370646"/>
            <a:ext cx="2445018" cy="923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클러스터링 이전 각 요인 별 기준 생성</a:t>
            </a:r>
            <a:endParaRPr kumimoji="1" lang="en-US" altLang="ko-KR" b="1" dirty="0"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2436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07F3FB3-D4AD-4D19-8651-F4449E989271}"/>
              </a:ext>
            </a:extLst>
          </p:cNvPr>
          <p:cNvSpPr txBox="1"/>
          <p:nvPr/>
        </p:nvSpPr>
        <p:spPr>
          <a:xfrm>
            <a:off x="460690" y="436211"/>
            <a:ext cx="6910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02. </a:t>
            </a:r>
            <a:r>
              <a:rPr lang="ko-KR" altLang="en-US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휴리스틱 </a:t>
            </a:r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Mapping</a:t>
            </a:r>
            <a:endParaRPr lang="en-US" altLang="ko-KR" sz="44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DA3796-13AE-3C26-5E67-81A306909061}"/>
              </a:ext>
            </a:extLst>
          </p:cNvPr>
          <p:cNvSpPr txBox="1"/>
          <p:nvPr/>
        </p:nvSpPr>
        <p:spPr>
          <a:xfrm>
            <a:off x="749508" y="1359541"/>
            <a:ext cx="8634335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2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차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-&gt;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3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차 분기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1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단계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(2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차 분기 출력물로 </a:t>
            </a:r>
            <a:r>
              <a:rPr kumimoji="1" lang="en-US" altLang="ko-KR" sz="2300" b="1" dirty="0" err="1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FeedBack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)</a:t>
            </a:r>
            <a:endParaRPr kumimoji="1" lang="ko-KR" altLang="en-US" sz="2300" b="1" dirty="0">
              <a:solidFill>
                <a:schemeClr val="bg1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5113F232-8967-9E95-0425-EAB26089AB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8215406"/>
              </p:ext>
            </p:extLst>
          </p:nvPr>
        </p:nvGraphicFramePr>
        <p:xfrm>
          <a:off x="419560" y="3429000"/>
          <a:ext cx="6112555" cy="23620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900">
                  <a:extLst>
                    <a:ext uri="{9D8B030D-6E8A-4147-A177-3AD203B41FA5}">
                      <a16:colId xmlns:a16="http://schemas.microsoft.com/office/drawing/2014/main" val="4002714913"/>
                    </a:ext>
                  </a:extLst>
                </a:gridCol>
                <a:gridCol w="119832">
                  <a:extLst>
                    <a:ext uri="{9D8B030D-6E8A-4147-A177-3AD203B41FA5}">
                      <a16:colId xmlns:a16="http://schemas.microsoft.com/office/drawing/2014/main" val="3099243007"/>
                    </a:ext>
                  </a:extLst>
                </a:gridCol>
                <a:gridCol w="119832">
                  <a:extLst>
                    <a:ext uri="{9D8B030D-6E8A-4147-A177-3AD203B41FA5}">
                      <a16:colId xmlns:a16="http://schemas.microsoft.com/office/drawing/2014/main" val="3674258718"/>
                    </a:ext>
                  </a:extLst>
                </a:gridCol>
                <a:gridCol w="116503">
                  <a:extLst>
                    <a:ext uri="{9D8B030D-6E8A-4147-A177-3AD203B41FA5}">
                      <a16:colId xmlns:a16="http://schemas.microsoft.com/office/drawing/2014/main" val="65309013"/>
                    </a:ext>
                  </a:extLst>
                </a:gridCol>
                <a:gridCol w="1314826">
                  <a:extLst>
                    <a:ext uri="{9D8B030D-6E8A-4147-A177-3AD203B41FA5}">
                      <a16:colId xmlns:a16="http://schemas.microsoft.com/office/drawing/2014/main" val="304226236"/>
                    </a:ext>
                  </a:extLst>
                </a:gridCol>
                <a:gridCol w="226350">
                  <a:extLst>
                    <a:ext uri="{9D8B030D-6E8A-4147-A177-3AD203B41FA5}">
                      <a16:colId xmlns:a16="http://schemas.microsoft.com/office/drawing/2014/main" val="3319808205"/>
                    </a:ext>
                  </a:extLst>
                </a:gridCol>
                <a:gridCol w="292923">
                  <a:extLst>
                    <a:ext uri="{9D8B030D-6E8A-4147-A177-3AD203B41FA5}">
                      <a16:colId xmlns:a16="http://schemas.microsoft.com/office/drawing/2014/main" val="2645529542"/>
                    </a:ext>
                  </a:extLst>
                </a:gridCol>
                <a:gridCol w="289595">
                  <a:extLst>
                    <a:ext uri="{9D8B030D-6E8A-4147-A177-3AD203B41FA5}">
                      <a16:colId xmlns:a16="http://schemas.microsoft.com/office/drawing/2014/main" val="3131184094"/>
                    </a:ext>
                  </a:extLst>
                </a:gridCol>
                <a:gridCol w="356168">
                  <a:extLst>
                    <a:ext uri="{9D8B030D-6E8A-4147-A177-3AD203B41FA5}">
                      <a16:colId xmlns:a16="http://schemas.microsoft.com/office/drawing/2014/main" val="2965605985"/>
                    </a:ext>
                  </a:extLst>
                </a:gridCol>
                <a:gridCol w="439385">
                  <a:extLst>
                    <a:ext uri="{9D8B030D-6E8A-4147-A177-3AD203B41FA5}">
                      <a16:colId xmlns:a16="http://schemas.microsoft.com/office/drawing/2014/main" val="521245093"/>
                    </a:ext>
                  </a:extLst>
                </a:gridCol>
                <a:gridCol w="316224">
                  <a:extLst>
                    <a:ext uri="{9D8B030D-6E8A-4147-A177-3AD203B41FA5}">
                      <a16:colId xmlns:a16="http://schemas.microsoft.com/office/drawing/2014/main" val="3309692423"/>
                    </a:ext>
                  </a:extLst>
                </a:gridCol>
                <a:gridCol w="542574">
                  <a:extLst>
                    <a:ext uri="{9D8B030D-6E8A-4147-A177-3AD203B41FA5}">
                      <a16:colId xmlns:a16="http://schemas.microsoft.com/office/drawing/2014/main" val="2885441544"/>
                    </a:ext>
                  </a:extLst>
                </a:gridCol>
                <a:gridCol w="302909">
                  <a:extLst>
                    <a:ext uri="{9D8B030D-6E8A-4147-A177-3AD203B41FA5}">
                      <a16:colId xmlns:a16="http://schemas.microsoft.com/office/drawing/2014/main" val="433811966"/>
                    </a:ext>
                  </a:extLst>
                </a:gridCol>
                <a:gridCol w="575861">
                  <a:extLst>
                    <a:ext uri="{9D8B030D-6E8A-4147-A177-3AD203B41FA5}">
                      <a16:colId xmlns:a16="http://schemas.microsoft.com/office/drawing/2014/main" val="3747018951"/>
                    </a:ext>
                  </a:extLst>
                </a:gridCol>
                <a:gridCol w="236336">
                  <a:extLst>
                    <a:ext uri="{9D8B030D-6E8A-4147-A177-3AD203B41FA5}">
                      <a16:colId xmlns:a16="http://schemas.microsoft.com/office/drawing/2014/main" val="392455770"/>
                    </a:ext>
                  </a:extLst>
                </a:gridCol>
                <a:gridCol w="69902">
                  <a:extLst>
                    <a:ext uri="{9D8B030D-6E8A-4147-A177-3AD203B41FA5}">
                      <a16:colId xmlns:a16="http://schemas.microsoft.com/office/drawing/2014/main" val="2855567834"/>
                    </a:ext>
                  </a:extLst>
                </a:gridCol>
                <a:gridCol w="292923">
                  <a:extLst>
                    <a:ext uri="{9D8B030D-6E8A-4147-A177-3AD203B41FA5}">
                      <a16:colId xmlns:a16="http://schemas.microsoft.com/office/drawing/2014/main" val="1197434717"/>
                    </a:ext>
                  </a:extLst>
                </a:gridCol>
                <a:gridCol w="109847">
                  <a:extLst>
                    <a:ext uri="{9D8B030D-6E8A-4147-A177-3AD203B41FA5}">
                      <a16:colId xmlns:a16="http://schemas.microsoft.com/office/drawing/2014/main" val="830985869"/>
                    </a:ext>
                  </a:extLst>
                </a:gridCol>
                <a:gridCol w="239665">
                  <a:extLst>
                    <a:ext uri="{9D8B030D-6E8A-4147-A177-3AD203B41FA5}">
                      <a16:colId xmlns:a16="http://schemas.microsoft.com/office/drawing/2014/main" val="1107956015"/>
                    </a:ext>
                  </a:extLst>
                </a:gridCol>
              </a:tblGrid>
              <a:tr h="419796"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off/on</a:t>
                      </a:r>
                      <a:endParaRPr lang="en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연령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성별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type</a:t>
                      </a:r>
                      <a:endParaRPr lang="en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키워드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맥락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gridSpan="12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시나리오</a:t>
                      </a:r>
                      <a:r>
                        <a:rPr lang="en-US" altLang="ko-KR" sz="500" u="none" strike="noStrike" dirty="0">
                          <a:effectLst/>
                        </a:rPr>
                        <a:t>(</a:t>
                      </a:r>
                      <a:r>
                        <a:rPr lang="ko-KR" altLang="en-US" sz="500" u="none" strike="noStrike" dirty="0">
                          <a:effectLst/>
                        </a:rPr>
                        <a:t>행동</a:t>
                      </a:r>
                      <a:r>
                        <a:rPr lang="en-US" altLang="ko-KR" sz="500" u="none" strike="noStrike" dirty="0">
                          <a:effectLst/>
                        </a:rPr>
                        <a:t>, </a:t>
                      </a:r>
                      <a:r>
                        <a:rPr lang="ko-KR" altLang="en-US" sz="500" u="none" strike="noStrike" dirty="0">
                          <a:effectLst/>
                        </a:rPr>
                        <a:t>태도 중심</a:t>
                      </a:r>
                      <a:r>
                        <a:rPr lang="en-US" altLang="ko-KR" sz="500" u="none" strike="noStrike" dirty="0">
                          <a:effectLst/>
                        </a:rPr>
                        <a:t>) </a:t>
                      </a:r>
                      <a:endParaRPr lang="en-US" altLang="ko-KR" sz="500" b="1" i="0" u="none" strike="noStrike" dirty="0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점수</a:t>
                      </a:r>
                      <a:endParaRPr lang="ko-KR" altLang="en-US" sz="7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50964454"/>
                  </a:ext>
                </a:extLst>
              </a:tr>
              <a:tr h="330748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off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500" u="none" strike="noStrike">
                          <a:effectLst/>
                        </a:rPr>
                        <a:t>10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남성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A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용돈으로 소비를 하기 때문에 제한적인 소비와 소비욕구가 떨어짐</a:t>
                      </a:r>
                      <a:endParaRPr lang="ko-KR" altLang="en-US" sz="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인식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탐색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광고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홍보물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 알게되고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부러움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때문에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 dirty="0">
                          <a:effectLst/>
                        </a:rPr>
                        <a:t>SNS</a:t>
                      </a:r>
                      <a:endParaRPr lang="en" sz="500" b="1" i="0" u="none" strike="noStrike" dirty="0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등으로 </a:t>
                      </a:r>
                      <a:r>
                        <a:rPr lang="en-US" altLang="ko-KR" sz="500" u="none" strike="noStrike">
                          <a:effectLst/>
                        </a:rPr>
                        <a:t>'</a:t>
                      </a:r>
                      <a:r>
                        <a:rPr lang="ko-KR" altLang="en-US" sz="500" u="none" strike="noStrike">
                          <a:effectLst/>
                        </a:rPr>
                        <a:t>아이템</a:t>
                      </a:r>
                      <a:r>
                        <a:rPr lang="en-US" altLang="ko-KR" sz="500" u="none" strike="noStrike">
                          <a:effectLst/>
                        </a:rPr>
                        <a:t>'</a:t>
                      </a:r>
                      <a:r>
                        <a:rPr lang="ko-KR" altLang="en-US" sz="500" u="none" strike="noStrike">
                          <a:effectLst/>
                        </a:rPr>
                        <a:t>을 탐색한다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-2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12506945"/>
                  </a:ext>
                </a:extLst>
              </a:tr>
              <a:tr h="33074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구매결정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광고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홍보물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과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와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인터넷 검색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 정보를 습득하고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SNS</a:t>
                      </a:r>
                      <a:endParaRPr lang="en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과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와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이용후기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 dirty="0">
                          <a:effectLst/>
                        </a:rPr>
                        <a:t>의 영향으로 구매를 결정한다</a:t>
                      </a:r>
                      <a:endParaRPr lang="ko-KR" altLang="en-US" sz="500" b="0" i="0" u="none" strike="noStrike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0.4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72314816"/>
                  </a:ext>
                </a:extLst>
              </a:tr>
              <a:tr h="33074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구매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매장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할인</a:t>
                      </a:r>
                      <a:r>
                        <a:rPr lang="en-US" altLang="ko-KR" sz="500" u="none" strike="noStrike" dirty="0">
                          <a:effectLst/>
                        </a:rPr>
                        <a:t>/</a:t>
                      </a:r>
                      <a:r>
                        <a:rPr lang="ko-KR" altLang="en-US" sz="500" u="none" strike="noStrike" dirty="0">
                          <a:effectLst/>
                        </a:rPr>
                        <a:t>이벤트 가격</a:t>
                      </a:r>
                      <a:endParaRPr lang="ko-KR" altLang="en-US" sz="500" b="1" i="0" u="none" strike="noStrike" dirty="0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으로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카드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로 구매한다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2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70676347"/>
                  </a:ext>
                </a:extLst>
              </a:tr>
              <a:tr h="61921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소비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이용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가정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에서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나 혼자서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매일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소비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이용</a:t>
                      </a:r>
                      <a:r>
                        <a:rPr lang="en-US" altLang="ko-KR" sz="500" u="none" strike="noStrike">
                          <a:effectLst/>
                        </a:rPr>
                        <a:t>) </a:t>
                      </a:r>
                      <a:r>
                        <a:rPr lang="ko-KR" altLang="en-US" sz="500" u="none" strike="noStrike">
                          <a:effectLst/>
                        </a:rPr>
                        <a:t>한다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27681440"/>
                  </a:ext>
                </a:extLst>
              </a:tr>
              <a:tr h="33074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평가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모든 면</a:t>
                      </a:r>
                      <a:endParaRPr lang="ko-KR" altLang="en-US" sz="500" b="1" i="0" u="none" strike="noStrike" dirty="0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조금 만족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 dirty="0">
                          <a:effectLst/>
                        </a:rPr>
                        <a:t>하지만</a:t>
                      </a:r>
                      <a:r>
                        <a:rPr lang="en-US" altLang="ko-KR" sz="500" u="none" strike="noStrike" dirty="0">
                          <a:effectLst/>
                        </a:rPr>
                        <a:t>,</a:t>
                      </a:r>
                      <a:endParaRPr lang="en-US" altLang="ko-KR" sz="500" b="0" i="0" u="none" strike="noStrike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가격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에는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불만족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하며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이용후기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추천</a:t>
                      </a:r>
                      <a:endParaRPr lang="ko-KR" altLang="en-US" sz="500" b="1" i="0" u="none" strike="noStrike" dirty="0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-1.8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92818970"/>
                  </a:ext>
                </a:extLst>
              </a:tr>
            </a:tbl>
          </a:graphicData>
        </a:graphic>
      </p:graphicFrame>
      <p:sp>
        <p:nvSpPr>
          <p:cNvPr id="3" name="오른쪽 화살표[R] 2">
            <a:extLst>
              <a:ext uri="{FF2B5EF4-FFF2-40B4-BE49-F238E27FC236}">
                <a16:creationId xmlns:a16="http://schemas.microsoft.com/office/drawing/2014/main" id="{E020D089-5482-E456-1D55-DAD3B0EB837A}"/>
              </a:ext>
            </a:extLst>
          </p:cNvPr>
          <p:cNvSpPr/>
          <p:nvPr/>
        </p:nvSpPr>
        <p:spPr>
          <a:xfrm>
            <a:off x="7024828" y="4270778"/>
            <a:ext cx="1640590" cy="6784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C96F34E-B481-4138-FC18-0DB4C1255186}"/>
              </a:ext>
            </a:extLst>
          </p:cNvPr>
          <p:cNvSpPr/>
          <p:nvPr/>
        </p:nvSpPr>
        <p:spPr>
          <a:xfrm>
            <a:off x="9158131" y="4148337"/>
            <a:ext cx="2445018" cy="923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가전제품 </a:t>
            </a:r>
            <a:r>
              <a:rPr kumimoji="1" lang="en-US" altLang="ko-KR" b="1" dirty="0"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:</a:t>
            </a:r>
            <a:r>
              <a:rPr kumimoji="1" lang="ko-KR" altLang="en-US" b="1" dirty="0"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 냉장고 </a:t>
            </a:r>
            <a:endParaRPr kumimoji="1" lang="en-US" altLang="ko-KR" b="1" dirty="0"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  <a:p>
            <a:pPr algn="ctr"/>
            <a:r>
              <a:rPr kumimoji="1" lang="ko-KR" altLang="en-US" b="1" dirty="0"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결과에 대한 </a:t>
            </a:r>
            <a:r>
              <a:rPr kumimoji="1" lang="en-US" altLang="ko-KR" b="1" dirty="0"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Feedback</a:t>
            </a:r>
          </a:p>
          <a:p>
            <a:pPr algn="ctr"/>
            <a:r>
              <a:rPr kumimoji="1" lang="ko-KR" altLang="en-US" b="1" dirty="0"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받기</a:t>
            </a:r>
            <a:endParaRPr kumimoji="1" lang="en-US" altLang="ko-KR" b="1" dirty="0"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03F0015-D136-D8A2-4019-09C43026E97F}"/>
              </a:ext>
            </a:extLst>
          </p:cNvPr>
          <p:cNvSpPr/>
          <p:nvPr/>
        </p:nvSpPr>
        <p:spPr>
          <a:xfrm>
            <a:off x="2018561" y="2282871"/>
            <a:ext cx="2445018" cy="923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2</a:t>
            </a:r>
            <a:r>
              <a:rPr kumimoji="1" lang="ko-KR" altLang="en-US" b="1" dirty="0"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차 분기 </a:t>
            </a:r>
            <a:r>
              <a:rPr kumimoji="1" lang="en-US" altLang="ko-KR" b="1" dirty="0"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:</a:t>
            </a:r>
            <a:r>
              <a:rPr kumimoji="1" lang="ko-KR" altLang="en-US" b="1" dirty="0"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 가전제품</a:t>
            </a:r>
            <a:endParaRPr kumimoji="1" lang="en-US" altLang="ko-KR" b="1" dirty="0"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  <p:cxnSp>
        <p:nvCxnSpPr>
          <p:cNvPr id="8" name="구부러진 연결선[U] 7">
            <a:extLst>
              <a:ext uri="{FF2B5EF4-FFF2-40B4-BE49-F238E27FC236}">
                <a16:creationId xmlns:a16="http://schemas.microsoft.com/office/drawing/2014/main" id="{5684568A-EB77-BC2D-5669-1CBA597B967D}"/>
              </a:ext>
            </a:extLst>
          </p:cNvPr>
          <p:cNvCxnSpPr/>
          <p:nvPr/>
        </p:nvCxnSpPr>
        <p:spPr>
          <a:xfrm rot="10800000">
            <a:off x="6805535" y="3627621"/>
            <a:ext cx="2578309" cy="344773"/>
          </a:xfrm>
          <a:prstGeom prst="curvedConnector3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C33A6D9-421C-BDB7-D06E-2EEDF79FC777}"/>
              </a:ext>
            </a:extLst>
          </p:cNvPr>
          <p:cNvSpPr txBox="1"/>
          <p:nvPr/>
        </p:nvSpPr>
        <p:spPr>
          <a:xfrm>
            <a:off x="7314243" y="2858179"/>
            <a:ext cx="27023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Feedback </a:t>
            </a:r>
            <a:r>
              <a:rPr kumimoji="1" lang="ko-KR" altLang="en-US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점수 </a:t>
            </a:r>
            <a:r>
              <a:rPr kumimoji="1" lang="en-US" altLang="ko-KR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:</a:t>
            </a:r>
            <a:r>
              <a:rPr kumimoji="1" lang="ko-KR" altLang="en-US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 </a:t>
            </a:r>
            <a:r>
              <a:rPr kumimoji="1" lang="en-US" altLang="ko-KR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2.0</a:t>
            </a:r>
          </a:p>
          <a:p>
            <a:r>
              <a:rPr kumimoji="1" lang="en-US" altLang="ko-KR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(</a:t>
            </a:r>
            <a:r>
              <a:rPr kumimoji="1" lang="ko-KR" altLang="en-US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수정 필요</a:t>
            </a:r>
            <a:r>
              <a:rPr kumimoji="1" lang="en-US" altLang="ko-KR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)</a:t>
            </a:r>
            <a:endParaRPr kumimoji="1" lang="ko-KR" altLang="en-US" b="1" dirty="0">
              <a:solidFill>
                <a:schemeClr val="bg1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2121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07F3FB3-D4AD-4D19-8651-F4449E989271}"/>
              </a:ext>
            </a:extLst>
          </p:cNvPr>
          <p:cNvSpPr txBox="1"/>
          <p:nvPr/>
        </p:nvSpPr>
        <p:spPr>
          <a:xfrm>
            <a:off x="460690" y="436211"/>
            <a:ext cx="6910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02. </a:t>
            </a:r>
            <a:r>
              <a:rPr lang="ko-KR" altLang="en-US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휴리스틱 </a:t>
            </a:r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Mapping</a:t>
            </a:r>
            <a:endParaRPr lang="en-US" altLang="ko-KR" sz="44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DA3796-13AE-3C26-5E67-81A306909061}"/>
              </a:ext>
            </a:extLst>
          </p:cNvPr>
          <p:cNvSpPr txBox="1"/>
          <p:nvPr/>
        </p:nvSpPr>
        <p:spPr>
          <a:xfrm>
            <a:off x="749508" y="1359541"/>
            <a:ext cx="8634335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2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차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-&gt;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3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차 분기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2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단계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(Feedback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에 따른 가중치 조정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)</a:t>
            </a:r>
            <a:endParaRPr kumimoji="1" lang="ko-KR" altLang="en-US" sz="2300" b="1" dirty="0">
              <a:solidFill>
                <a:schemeClr val="bg1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5113F232-8967-9E95-0425-EAB26089AB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3954034"/>
              </p:ext>
            </p:extLst>
          </p:nvPr>
        </p:nvGraphicFramePr>
        <p:xfrm>
          <a:off x="5527343" y="2729147"/>
          <a:ext cx="6431207" cy="266171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8766">
                  <a:extLst>
                    <a:ext uri="{9D8B030D-6E8A-4147-A177-3AD203B41FA5}">
                      <a16:colId xmlns:a16="http://schemas.microsoft.com/office/drawing/2014/main" val="4002714913"/>
                    </a:ext>
                  </a:extLst>
                </a:gridCol>
                <a:gridCol w="126079">
                  <a:extLst>
                    <a:ext uri="{9D8B030D-6E8A-4147-A177-3AD203B41FA5}">
                      <a16:colId xmlns:a16="http://schemas.microsoft.com/office/drawing/2014/main" val="3099243007"/>
                    </a:ext>
                  </a:extLst>
                </a:gridCol>
                <a:gridCol w="126079">
                  <a:extLst>
                    <a:ext uri="{9D8B030D-6E8A-4147-A177-3AD203B41FA5}">
                      <a16:colId xmlns:a16="http://schemas.microsoft.com/office/drawing/2014/main" val="3674258718"/>
                    </a:ext>
                  </a:extLst>
                </a:gridCol>
                <a:gridCol w="122576">
                  <a:extLst>
                    <a:ext uri="{9D8B030D-6E8A-4147-A177-3AD203B41FA5}">
                      <a16:colId xmlns:a16="http://schemas.microsoft.com/office/drawing/2014/main" val="65309013"/>
                    </a:ext>
                  </a:extLst>
                </a:gridCol>
                <a:gridCol w="1383370">
                  <a:extLst>
                    <a:ext uri="{9D8B030D-6E8A-4147-A177-3AD203B41FA5}">
                      <a16:colId xmlns:a16="http://schemas.microsoft.com/office/drawing/2014/main" val="304226236"/>
                    </a:ext>
                  </a:extLst>
                </a:gridCol>
                <a:gridCol w="238150">
                  <a:extLst>
                    <a:ext uri="{9D8B030D-6E8A-4147-A177-3AD203B41FA5}">
                      <a16:colId xmlns:a16="http://schemas.microsoft.com/office/drawing/2014/main" val="3319808205"/>
                    </a:ext>
                  </a:extLst>
                </a:gridCol>
                <a:gridCol w="308193">
                  <a:extLst>
                    <a:ext uri="{9D8B030D-6E8A-4147-A177-3AD203B41FA5}">
                      <a16:colId xmlns:a16="http://schemas.microsoft.com/office/drawing/2014/main" val="2645529542"/>
                    </a:ext>
                  </a:extLst>
                </a:gridCol>
                <a:gridCol w="304692">
                  <a:extLst>
                    <a:ext uri="{9D8B030D-6E8A-4147-A177-3AD203B41FA5}">
                      <a16:colId xmlns:a16="http://schemas.microsoft.com/office/drawing/2014/main" val="3131184094"/>
                    </a:ext>
                  </a:extLst>
                </a:gridCol>
                <a:gridCol w="374735">
                  <a:extLst>
                    <a:ext uri="{9D8B030D-6E8A-4147-A177-3AD203B41FA5}">
                      <a16:colId xmlns:a16="http://schemas.microsoft.com/office/drawing/2014/main" val="2965605985"/>
                    </a:ext>
                  </a:extLst>
                </a:gridCol>
                <a:gridCol w="462290">
                  <a:extLst>
                    <a:ext uri="{9D8B030D-6E8A-4147-A177-3AD203B41FA5}">
                      <a16:colId xmlns:a16="http://schemas.microsoft.com/office/drawing/2014/main" val="521245093"/>
                    </a:ext>
                  </a:extLst>
                </a:gridCol>
                <a:gridCol w="332709">
                  <a:extLst>
                    <a:ext uri="{9D8B030D-6E8A-4147-A177-3AD203B41FA5}">
                      <a16:colId xmlns:a16="http://schemas.microsoft.com/office/drawing/2014/main" val="3309692423"/>
                    </a:ext>
                  </a:extLst>
                </a:gridCol>
                <a:gridCol w="570859">
                  <a:extLst>
                    <a:ext uri="{9D8B030D-6E8A-4147-A177-3AD203B41FA5}">
                      <a16:colId xmlns:a16="http://schemas.microsoft.com/office/drawing/2014/main" val="2885441544"/>
                    </a:ext>
                  </a:extLst>
                </a:gridCol>
                <a:gridCol w="318700">
                  <a:extLst>
                    <a:ext uri="{9D8B030D-6E8A-4147-A177-3AD203B41FA5}">
                      <a16:colId xmlns:a16="http://schemas.microsoft.com/office/drawing/2014/main" val="433811966"/>
                    </a:ext>
                  </a:extLst>
                </a:gridCol>
                <a:gridCol w="605882">
                  <a:extLst>
                    <a:ext uri="{9D8B030D-6E8A-4147-A177-3AD203B41FA5}">
                      <a16:colId xmlns:a16="http://schemas.microsoft.com/office/drawing/2014/main" val="3747018951"/>
                    </a:ext>
                  </a:extLst>
                </a:gridCol>
                <a:gridCol w="248656">
                  <a:extLst>
                    <a:ext uri="{9D8B030D-6E8A-4147-A177-3AD203B41FA5}">
                      <a16:colId xmlns:a16="http://schemas.microsoft.com/office/drawing/2014/main" val="392455770"/>
                    </a:ext>
                  </a:extLst>
                </a:gridCol>
                <a:gridCol w="73546">
                  <a:extLst>
                    <a:ext uri="{9D8B030D-6E8A-4147-A177-3AD203B41FA5}">
                      <a16:colId xmlns:a16="http://schemas.microsoft.com/office/drawing/2014/main" val="2855567834"/>
                    </a:ext>
                  </a:extLst>
                </a:gridCol>
                <a:gridCol w="308193">
                  <a:extLst>
                    <a:ext uri="{9D8B030D-6E8A-4147-A177-3AD203B41FA5}">
                      <a16:colId xmlns:a16="http://schemas.microsoft.com/office/drawing/2014/main" val="1197434717"/>
                    </a:ext>
                  </a:extLst>
                </a:gridCol>
                <a:gridCol w="115573">
                  <a:extLst>
                    <a:ext uri="{9D8B030D-6E8A-4147-A177-3AD203B41FA5}">
                      <a16:colId xmlns:a16="http://schemas.microsoft.com/office/drawing/2014/main" val="830985869"/>
                    </a:ext>
                  </a:extLst>
                </a:gridCol>
                <a:gridCol w="252159">
                  <a:extLst>
                    <a:ext uri="{9D8B030D-6E8A-4147-A177-3AD203B41FA5}">
                      <a16:colId xmlns:a16="http://schemas.microsoft.com/office/drawing/2014/main" val="1107956015"/>
                    </a:ext>
                  </a:extLst>
                </a:gridCol>
              </a:tblGrid>
              <a:tr h="473065"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off/on</a:t>
                      </a:r>
                      <a:endParaRPr lang="en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연령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성별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type</a:t>
                      </a:r>
                      <a:endParaRPr lang="en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키워드</a:t>
                      </a:r>
                      <a:endParaRPr lang="ko-KR" altLang="en-US" sz="500" b="1" i="0" u="none" strike="noStrike" dirty="0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맥락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gridSpan="12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시나리오</a:t>
                      </a:r>
                      <a:r>
                        <a:rPr lang="en-US" altLang="ko-KR" sz="500" u="none" strike="noStrike" dirty="0">
                          <a:effectLst/>
                        </a:rPr>
                        <a:t>(</a:t>
                      </a:r>
                      <a:r>
                        <a:rPr lang="ko-KR" altLang="en-US" sz="500" u="none" strike="noStrike" dirty="0">
                          <a:effectLst/>
                        </a:rPr>
                        <a:t>행동</a:t>
                      </a:r>
                      <a:r>
                        <a:rPr lang="en-US" altLang="ko-KR" sz="500" u="none" strike="noStrike" dirty="0">
                          <a:effectLst/>
                        </a:rPr>
                        <a:t>, </a:t>
                      </a:r>
                      <a:r>
                        <a:rPr lang="ko-KR" altLang="en-US" sz="500" u="none" strike="noStrike" dirty="0">
                          <a:effectLst/>
                        </a:rPr>
                        <a:t>태도 중심</a:t>
                      </a:r>
                      <a:r>
                        <a:rPr lang="en-US" altLang="ko-KR" sz="500" u="none" strike="noStrike" dirty="0">
                          <a:effectLst/>
                        </a:rPr>
                        <a:t>) </a:t>
                      </a:r>
                      <a:endParaRPr lang="en-US" altLang="ko-KR" sz="500" b="1" i="0" u="none" strike="noStrike" dirty="0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점수</a:t>
                      </a:r>
                      <a:endParaRPr lang="ko-KR" altLang="en-US" sz="7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50964454"/>
                  </a:ext>
                </a:extLst>
              </a:tr>
              <a:tr h="372716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off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500" u="none" strike="noStrike">
                          <a:effectLst/>
                        </a:rPr>
                        <a:t>10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남성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A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용돈으로 소비를 하기 때문에 제한적인 소비와 소비욕구가 떨어짐</a:t>
                      </a:r>
                      <a:endParaRPr lang="ko-KR" altLang="en-US" sz="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인식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탐색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광고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홍보물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 알게되고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부러움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때문에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 dirty="0">
                          <a:effectLst/>
                        </a:rPr>
                        <a:t>SNS</a:t>
                      </a:r>
                      <a:endParaRPr lang="en" sz="500" b="1" i="0" u="none" strike="noStrike" dirty="0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등으로 </a:t>
                      </a:r>
                      <a:r>
                        <a:rPr lang="en-US" altLang="ko-KR" sz="500" u="none" strike="noStrike">
                          <a:effectLst/>
                        </a:rPr>
                        <a:t>'</a:t>
                      </a:r>
                      <a:r>
                        <a:rPr lang="ko-KR" altLang="en-US" sz="500" u="none" strike="noStrike">
                          <a:effectLst/>
                        </a:rPr>
                        <a:t>아이템</a:t>
                      </a:r>
                      <a:r>
                        <a:rPr lang="en-US" altLang="ko-KR" sz="500" u="none" strike="noStrike">
                          <a:effectLst/>
                        </a:rPr>
                        <a:t>'</a:t>
                      </a:r>
                      <a:r>
                        <a:rPr lang="ko-KR" altLang="en-US" sz="500" u="none" strike="noStrike">
                          <a:effectLst/>
                        </a:rPr>
                        <a:t>을 탐색한다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-2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12506945"/>
                  </a:ext>
                </a:extLst>
              </a:tr>
              <a:tr h="37271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구매결정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광고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홍보물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과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와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인터넷 검색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 정보를 습득하고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SNS</a:t>
                      </a:r>
                      <a:endParaRPr lang="en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과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와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이용후기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 dirty="0">
                          <a:effectLst/>
                        </a:rPr>
                        <a:t>의 영향으로 구매를 결정한다</a:t>
                      </a:r>
                      <a:endParaRPr lang="ko-KR" altLang="en-US" sz="500" b="0" i="0" u="none" strike="noStrike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0.4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72314816"/>
                  </a:ext>
                </a:extLst>
              </a:tr>
              <a:tr h="37271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구매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매장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할인</a:t>
                      </a:r>
                      <a:r>
                        <a:rPr lang="en-US" altLang="ko-KR" sz="500" u="none" strike="noStrike" dirty="0">
                          <a:effectLst/>
                        </a:rPr>
                        <a:t>/</a:t>
                      </a:r>
                      <a:r>
                        <a:rPr lang="ko-KR" altLang="en-US" sz="500" u="none" strike="noStrike" dirty="0">
                          <a:effectLst/>
                        </a:rPr>
                        <a:t>이벤트 가격</a:t>
                      </a:r>
                      <a:endParaRPr lang="ko-KR" altLang="en-US" sz="500" b="1" i="0" u="none" strike="noStrike" dirty="0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으로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카드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로 구매한다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2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70676347"/>
                  </a:ext>
                </a:extLst>
              </a:tr>
              <a:tr h="69778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소비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이용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가정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에서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나 혼자서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매일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소비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이용</a:t>
                      </a:r>
                      <a:r>
                        <a:rPr lang="en-US" altLang="ko-KR" sz="500" u="none" strike="noStrike">
                          <a:effectLst/>
                        </a:rPr>
                        <a:t>) </a:t>
                      </a:r>
                      <a:r>
                        <a:rPr lang="ko-KR" altLang="en-US" sz="500" u="none" strike="noStrike">
                          <a:effectLst/>
                        </a:rPr>
                        <a:t>한다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27681440"/>
                  </a:ext>
                </a:extLst>
              </a:tr>
              <a:tr h="37271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평가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모든 면</a:t>
                      </a:r>
                      <a:endParaRPr lang="ko-KR" altLang="en-US" sz="500" b="1" i="0" u="none" strike="noStrike" dirty="0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조금 만족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 dirty="0">
                          <a:effectLst/>
                        </a:rPr>
                        <a:t>하지만</a:t>
                      </a:r>
                      <a:r>
                        <a:rPr lang="en-US" altLang="ko-KR" sz="500" u="none" strike="noStrike" dirty="0">
                          <a:effectLst/>
                        </a:rPr>
                        <a:t>,</a:t>
                      </a:r>
                      <a:endParaRPr lang="en-US" altLang="ko-KR" sz="500" b="0" i="0" u="none" strike="noStrike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가격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에는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불만족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하며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이용후기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추천</a:t>
                      </a:r>
                      <a:endParaRPr lang="ko-KR" altLang="en-US" sz="500" b="1" i="0" u="none" strike="noStrike" dirty="0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-1.8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92818970"/>
                  </a:ext>
                </a:extLst>
              </a:tr>
            </a:tbl>
          </a:graphicData>
        </a:graphic>
      </p:graphicFrame>
      <p:graphicFrame>
        <p:nvGraphicFramePr>
          <p:cNvPr id="6" name="표 9">
            <a:extLst>
              <a:ext uri="{FF2B5EF4-FFF2-40B4-BE49-F238E27FC236}">
                <a16:creationId xmlns:a16="http://schemas.microsoft.com/office/drawing/2014/main" id="{D2DB62C3-0291-8E45-D643-95A201722E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6376232"/>
              </p:ext>
            </p:extLst>
          </p:nvPr>
        </p:nvGraphicFramePr>
        <p:xfrm>
          <a:off x="749508" y="2111285"/>
          <a:ext cx="1640590" cy="38974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0590">
                  <a:extLst>
                    <a:ext uri="{9D8B030D-6E8A-4147-A177-3AD203B41FA5}">
                      <a16:colId xmlns:a16="http://schemas.microsoft.com/office/drawing/2014/main" val="2703159018"/>
                    </a:ext>
                  </a:extLst>
                </a:gridCol>
              </a:tblGrid>
              <a:tr h="91201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요인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202378"/>
                  </a:ext>
                </a:extLst>
              </a:tr>
              <a:tr h="59708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인식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/>
                        <a:t>탐색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170918"/>
                  </a:ext>
                </a:extLst>
              </a:tr>
              <a:tr h="59708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구매결정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694406"/>
                  </a:ext>
                </a:extLst>
              </a:tr>
              <a:tr h="59708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구매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9859268"/>
                  </a:ext>
                </a:extLst>
              </a:tr>
              <a:tr h="59708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소비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이용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0186445"/>
                  </a:ext>
                </a:extLst>
              </a:tr>
              <a:tr h="59708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평가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4820798"/>
                  </a:ext>
                </a:extLst>
              </a:tr>
            </a:tbl>
          </a:graphicData>
        </a:graphic>
      </p:graphicFrame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34EF8ADE-2BA7-B9D5-C594-1C51149982B5}"/>
              </a:ext>
            </a:extLst>
          </p:cNvPr>
          <p:cNvCxnSpPr>
            <a:cxnSpLocks/>
            <a:stCxn id="2" idx="1"/>
          </p:cNvCxnSpPr>
          <p:nvPr/>
        </p:nvCxnSpPr>
        <p:spPr>
          <a:xfrm flipH="1" flipV="1">
            <a:off x="2390098" y="3272424"/>
            <a:ext cx="3137245" cy="787582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334FED1D-C5DF-C9EF-4F77-6F8E3406AC06}"/>
              </a:ext>
            </a:extLst>
          </p:cNvPr>
          <p:cNvCxnSpPr>
            <a:cxnSpLocks/>
          </p:cNvCxnSpPr>
          <p:nvPr/>
        </p:nvCxnSpPr>
        <p:spPr>
          <a:xfrm flipH="1" flipV="1">
            <a:off x="2386421" y="3995177"/>
            <a:ext cx="3058887" cy="64828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661D8273-D983-D374-A819-C14912A1F38A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2393775" y="4060006"/>
            <a:ext cx="3133568" cy="1030609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23C9F1FB-CD14-7FC8-6285-B5906838966F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2393775" y="4060006"/>
            <a:ext cx="3133568" cy="1699348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DF13FB0A-AD24-DD2F-93DC-B31E19B4E43D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2431116" y="4060006"/>
            <a:ext cx="3096227" cy="515304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D1CC97A-F7EF-BE6B-D8FE-C095D6E595D9}"/>
              </a:ext>
            </a:extLst>
          </p:cNvPr>
          <p:cNvSpPr txBox="1"/>
          <p:nvPr/>
        </p:nvSpPr>
        <p:spPr>
          <a:xfrm>
            <a:off x="2908788" y="2241815"/>
            <a:ext cx="39032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휴리스틱 하게 각 품목 별 </a:t>
            </a:r>
            <a:endParaRPr kumimoji="1" lang="en-US" altLang="ko-KR" b="1" dirty="0">
              <a:solidFill>
                <a:schemeClr val="bg1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  <a:p>
            <a:r>
              <a:rPr kumimoji="1" lang="ko-KR" altLang="en-US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요인 가중치 지정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EA4F106-4CB3-AC0F-74E9-C2063FE279BE}"/>
              </a:ext>
            </a:extLst>
          </p:cNvPr>
          <p:cNvSpPr txBox="1"/>
          <p:nvPr/>
        </p:nvSpPr>
        <p:spPr>
          <a:xfrm>
            <a:off x="3343066" y="3185497"/>
            <a:ext cx="1009935" cy="36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rgbClr val="FF0000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0.9</a:t>
            </a:r>
            <a:endParaRPr kumimoji="1" lang="ko-KR" altLang="en-US" b="1" dirty="0">
              <a:solidFill>
                <a:srgbClr val="FF0000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AD9974C-FE44-9517-72BD-95CE429C6759}"/>
              </a:ext>
            </a:extLst>
          </p:cNvPr>
          <p:cNvSpPr txBox="1"/>
          <p:nvPr/>
        </p:nvSpPr>
        <p:spPr>
          <a:xfrm>
            <a:off x="3357349" y="3610899"/>
            <a:ext cx="1009935" cy="36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0.8</a:t>
            </a:r>
            <a:endParaRPr kumimoji="1" lang="ko-KR" altLang="en-US" b="1" dirty="0">
              <a:solidFill>
                <a:schemeClr val="bg1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2CBFA8A-9127-AE58-3C9E-EA36D0243D6A}"/>
              </a:ext>
            </a:extLst>
          </p:cNvPr>
          <p:cNvSpPr txBox="1"/>
          <p:nvPr/>
        </p:nvSpPr>
        <p:spPr>
          <a:xfrm>
            <a:off x="3357348" y="4022988"/>
            <a:ext cx="1009935" cy="36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0.6</a:t>
            </a:r>
            <a:endParaRPr kumimoji="1" lang="ko-KR" altLang="en-US" b="1" dirty="0">
              <a:solidFill>
                <a:schemeClr val="bg1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F61B144-D9A7-B312-D54F-8F26651E69A8}"/>
              </a:ext>
            </a:extLst>
          </p:cNvPr>
          <p:cNvSpPr txBox="1"/>
          <p:nvPr/>
        </p:nvSpPr>
        <p:spPr>
          <a:xfrm>
            <a:off x="3324931" y="4698690"/>
            <a:ext cx="1009935" cy="36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0.1</a:t>
            </a:r>
            <a:endParaRPr kumimoji="1" lang="ko-KR" altLang="en-US" b="1" dirty="0">
              <a:solidFill>
                <a:schemeClr val="bg1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0B0729B-B33E-F307-AD76-811576E0E0A1}"/>
              </a:ext>
            </a:extLst>
          </p:cNvPr>
          <p:cNvSpPr txBox="1"/>
          <p:nvPr/>
        </p:nvSpPr>
        <p:spPr>
          <a:xfrm>
            <a:off x="3343066" y="5349945"/>
            <a:ext cx="1009935" cy="36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0.7</a:t>
            </a:r>
            <a:endParaRPr kumimoji="1" lang="ko-KR" altLang="en-US" b="1" dirty="0">
              <a:solidFill>
                <a:schemeClr val="bg1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394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07F3FB3-D4AD-4D19-8651-F4449E989271}"/>
              </a:ext>
            </a:extLst>
          </p:cNvPr>
          <p:cNvSpPr txBox="1"/>
          <p:nvPr/>
        </p:nvSpPr>
        <p:spPr>
          <a:xfrm>
            <a:off x="460690" y="436211"/>
            <a:ext cx="6910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02. </a:t>
            </a:r>
            <a:r>
              <a:rPr lang="ko-KR" altLang="en-US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휴리스틱 </a:t>
            </a:r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Mapping</a:t>
            </a:r>
            <a:endParaRPr lang="en-US" altLang="ko-KR" sz="44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DA3796-13AE-3C26-5E67-81A306909061}"/>
              </a:ext>
            </a:extLst>
          </p:cNvPr>
          <p:cNvSpPr txBox="1"/>
          <p:nvPr/>
        </p:nvSpPr>
        <p:spPr>
          <a:xfrm>
            <a:off x="749508" y="1359541"/>
            <a:ext cx="863433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2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차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-&gt;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3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차 분기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2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단계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(Feedback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에 따른 가중치 조정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)</a:t>
            </a:r>
          </a:p>
          <a:p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Example ) 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인식 탐색 요인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SNS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 </a:t>
            </a:r>
            <a:r>
              <a:rPr kumimoji="1" lang="ko-KR" altLang="en-US" sz="2300" b="1" dirty="0" err="1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를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 수정할 때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.</a:t>
            </a:r>
            <a:endParaRPr kumimoji="1" lang="ko-KR" altLang="en-US" sz="2300" b="1" dirty="0">
              <a:solidFill>
                <a:schemeClr val="bg1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  <p:graphicFrame>
        <p:nvGraphicFramePr>
          <p:cNvPr id="6" name="표 9">
            <a:extLst>
              <a:ext uri="{FF2B5EF4-FFF2-40B4-BE49-F238E27FC236}">
                <a16:creationId xmlns:a16="http://schemas.microsoft.com/office/drawing/2014/main" id="{D2DB62C3-0291-8E45-D643-95A201722E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8977789"/>
              </p:ext>
            </p:extLst>
          </p:nvPr>
        </p:nvGraphicFramePr>
        <p:xfrm>
          <a:off x="4672086" y="2403498"/>
          <a:ext cx="1640590" cy="38974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0590">
                  <a:extLst>
                    <a:ext uri="{9D8B030D-6E8A-4147-A177-3AD203B41FA5}">
                      <a16:colId xmlns:a16="http://schemas.microsoft.com/office/drawing/2014/main" val="2703159018"/>
                    </a:ext>
                  </a:extLst>
                </a:gridCol>
              </a:tblGrid>
              <a:tr h="91201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요인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202378"/>
                  </a:ext>
                </a:extLst>
              </a:tr>
              <a:tr h="59708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광고 홍보</a:t>
                      </a:r>
                      <a:endParaRPr lang="en-US" altLang="ko-K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170918"/>
                  </a:ext>
                </a:extLst>
              </a:tr>
              <a:tr h="59708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매장 방문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694406"/>
                  </a:ext>
                </a:extLst>
              </a:tr>
              <a:tr h="59708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지인추천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9859268"/>
                  </a:ext>
                </a:extLst>
              </a:tr>
              <a:tr h="59708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인터넷 광고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0186445"/>
                  </a:ext>
                </a:extLst>
              </a:tr>
              <a:tr h="59708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홈쇼핑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4820798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CAD9974C-FE44-9517-72BD-95CE429C6759}"/>
              </a:ext>
            </a:extLst>
          </p:cNvPr>
          <p:cNvSpPr txBox="1"/>
          <p:nvPr/>
        </p:nvSpPr>
        <p:spPr>
          <a:xfrm>
            <a:off x="1306722" y="3255266"/>
            <a:ext cx="1009935" cy="36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0.9</a:t>
            </a:r>
            <a:endParaRPr kumimoji="1" lang="ko-KR" altLang="en-US" b="1" dirty="0">
              <a:solidFill>
                <a:schemeClr val="bg1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7D6C9F6-C315-FFAC-8450-E2FC243F63E3}"/>
              </a:ext>
            </a:extLst>
          </p:cNvPr>
          <p:cNvSpPr/>
          <p:nvPr/>
        </p:nvSpPr>
        <p:spPr>
          <a:xfrm>
            <a:off x="256904" y="3598340"/>
            <a:ext cx="2445018" cy="923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인식탐색 요인</a:t>
            </a:r>
            <a:endParaRPr kumimoji="1" lang="en-US" altLang="ko-KR" b="1" dirty="0"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  <a:p>
            <a:pPr algn="ctr"/>
            <a:r>
              <a:rPr kumimoji="1" lang="en-US" altLang="ko-KR" b="1" dirty="0"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SNS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0B2FA7-0B9E-8DDB-5EC4-4A4C7C146C18}"/>
              </a:ext>
            </a:extLst>
          </p:cNvPr>
          <p:cNvSpPr txBox="1"/>
          <p:nvPr/>
        </p:nvSpPr>
        <p:spPr>
          <a:xfrm>
            <a:off x="6552080" y="3541763"/>
            <a:ext cx="5034869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관련성이 가장 높은 맥락 요인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[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인식탐색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]</a:t>
            </a:r>
          </a:p>
          <a:p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해당 요인에서 가장 관련성이 낮은 요인으로 변경  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F34073CF-7E56-4D05-91EA-FE11693CE533}"/>
              </a:ext>
            </a:extLst>
          </p:cNvPr>
          <p:cNvCxnSpPr>
            <a:cxnSpLocks/>
          </p:cNvCxnSpPr>
          <p:nvPr/>
        </p:nvCxnSpPr>
        <p:spPr>
          <a:xfrm flipV="1">
            <a:off x="2701922" y="3598340"/>
            <a:ext cx="1970164" cy="550579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F4239E81-F796-29D5-0466-BFB575765B03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2701922" y="4148919"/>
            <a:ext cx="1970164" cy="203299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23189DB-5344-7CAE-23BD-8EC5752D1318}"/>
              </a:ext>
            </a:extLst>
          </p:cNvPr>
          <p:cNvCxnSpPr>
            <a:cxnSpLocks/>
          </p:cNvCxnSpPr>
          <p:nvPr/>
        </p:nvCxnSpPr>
        <p:spPr>
          <a:xfrm>
            <a:off x="2701922" y="4148919"/>
            <a:ext cx="1970164" cy="668741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B7C27CB2-719B-A795-BCCF-30C43CE0E972}"/>
              </a:ext>
            </a:extLst>
          </p:cNvPr>
          <p:cNvCxnSpPr>
            <a:cxnSpLocks/>
          </p:cNvCxnSpPr>
          <p:nvPr/>
        </p:nvCxnSpPr>
        <p:spPr>
          <a:xfrm>
            <a:off x="2701922" y="4194152"/>
            <a:ext cx="1970164" cy="1304307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68745A22-5346-7FF3-F7DF-69A73A6F4AA8}"/>
              </a:ext>
            </a:extLst>
          </p:cNvPr>
          <p:cNvCxnSpPr>
            <a:cxnSpLocks/>
          </p:cNvCxnSpPr>
          <p:nvPr/>
        </p:nvCxnSpPr>
        <p:spPr>
          <a:xfrm>
            <a:off x="2701922" y="4194152"/>
            <a:ext cx="1970164" cy="1783567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9BAD464B-AF39-6BED-6704-80AB5CA5283D}"/>
              </a:ext>
            </a:extLst>
          </p:cNvPr>
          <p:cNvSpPr txBox="1"/>
          <p:nvPr/>
        </p:nvSpPr>
        <p:spPr>
          <a:xfrm>
            <a:off x="3469518" y="3482863"/>
            <a:ext cx="1009935" cy="36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rgbClr val="FF0000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0.1</a:t>
            </a:r>
            <a:endParaRPr kumimoji="1" lang="ko-KR" altLang="en-US" b="1" dirty="0">
              <a:solidFill>
                <a:srgbClr val="FF0000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4893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07F3FB3-D4AD-4D19-8651-F4449E989271}"/>
              </a:ext>
            </a:extLst>
          </p:cNvPr>
          <p:cNvSpPr txBox="1"/>
          <p:nvPr/>
        </p:nvSpPr>
        <p:spPr>
          <a:xfrm>
            <a:off x="460690" y="436211"/>
            <a:ext cx="6910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02. </a:t>
            </a:r>
            <a:r>
              <a:rPr lang="ko-KR" altLang="en-US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휴리스틱 </a:t>
            </a:r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Mapping</a:t>
            </a:r>
            <a:endParaRPr lang="en-US" altLang="ko-KR" sz="44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DA3796-13AE-3C26-5E67-81A306909061}"/>
              </a:ext>
            </a:extLst>
          </p:cNvPr>
          <p:cNvSpPr txBox="1"/>
          <p:nvPr/>
        </p:nvSpPr>
        <p:spPr>
          <a:xfrm>
            <a:off x="749508" y="1359541"/>
            <a:ext cx="8634335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각 대표 업종 별 시나리오 유사도 측정 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(</a:t>
            </a:r>
            <a:r>
              <a:rPr kumimoji="1" lang="ko-KR" altLang="en-US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휴리스틱 기반</a:t>
            </a:r>
            <a:r>
              <a:rPr kumimoji="1" lang="en-US" altLang="ko-KR" sz="23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)</a:t>
            </a:r>
            <a:endParaRPr kumimoji="1" lang="ko-KR" altLang="en-US" sz="2300" b="1" dirty="0">
              <a:solidFill>
                <a:schemeClr val="bg1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94508CBE-3ACF-0C5C-4B32-EDEB4A2C8B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6025347"/>
              </p:ext>
            </p:extLst>
          </p:nvPr>
        </p:nvGraphicFramePr>
        <p:xfrm>
          <a:off x="603037" y="2581586"/>
          <a:ext cx="6112555" cy="13370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900">
                  <a:extLst>
                    <a:ext uri="{9D8B030D-6E8A-4147-A177-3AD203B41FA5}">
                      <a16:colId xmlns:a16="http://schemas.microsoft.com/office/drawing/2014/main" val="4002714913"/>
                    </a:ext>
                  </a:extLst>
                </a:gridCol>
                <a:gridCol w="119832">
                  <a:extLst>
                    <a:ext uri="{9D8B030D-6E8A-4147-A177-3AD203B41FA5}">
                      <a16:colId xmlns:a16="http://schemas.microsoft.com/office/drawing/2014/main" val="3099243007"/>
                    </a:ext>
                  </a:extLst>
                </a:gridCol>
                <a:gridCol w="119832">
                  <a:extLst>
                    <a:ext uri="{9D8B030D-6E8A-4147-A177-3AD203B41FA5}">
                      <a16:colId xmlns:a16="http://schemas.microsoft.com/office/drawing/2014/main" val="3674258718"/>
                    </a:ext>
                  </a:extLst>
                </a:gridCol>
                <a:gridCol w="116503">
                  <a:extLst>
                    <a:ext uri="{9D8B030D-6E8A-4147-A177-3AD203B41FA5}">
                      <a16:colId xmlns:a16="http://schemas.microsoft.com/office/drawing/2014/main" val="65309013"/>
                    </a:ext>
                  </a:extLst>
                </a:gridCol>
                <a:gridCol w="1314826">
                  <a:extLst>
                    <a:ext uri="{9D8B030D-6E8A-4147-A177-3AD203B41FA5}">
                      <a16:colId xmlns:a16="http://schemas.microsoft.com/office/drawing/2014/main" val="304226236"/>
                    </a:ext>
                  </a:extLst>
                </a:gridCol>
                <a:gridCol w="226350">
                  <a:extLst>
                    <a:ext uri="{9D8B030D-6E8A-4147-A177-3AD203B41FA5}">
                      <a16:colId xmlns:a16="http://schemas.microsoft.com/office/drawing/2014/main" val="3319808205"/>
                    </a:ext>
                  </a:extLst>
                </a:gridCol>
                <a:gridCol w="292923">
                  <a:extLst>
                    <a:ext uri="{9D8B030D-6E8A-4147-A177-3AD203B41FA5}">
                      <a16:colId xmlns:a16="http://schemas.microsoft.com/office/drawing/2014/main" val="2645529542"/>
                    </a:ext>
                  </a:extLst>
                </a:gridCol>
                <a:gridCol w="289595">
                  <a:extLst>
                    <a:ext uri="{9D8B030D-6E8A-4147-A177-3AD203B41FA5}">
                      <a16:colId xmlns:a16="http://schemas.microsoft.com/office/drawing/2014/main" val="3131184094"/>
                    </a:ext>
                  </a:extLst>
                </a:gridCol>
                <a:gridCol w="356168">
                  <a:extLst>
                    <a:ext uri="{9D8B030D-6E8A-4147-A177-3AD203B41FA5}">
                      <a16:colId xmlns:a16="http://schemas.microsoft.com/office/drawing/2014/main" val="2965605985"/>
                    </a:ext>
                  </a:extLst>
                </a:gridCol>
                <a:gridCol w="439385">
                  <a:extLst>
                    <a:ext uri="{9D8B030D-6E8A-4147-A177-3AD203B41FA5}">
                      <a16:colId xmlns:a16="http://schemas.microsoft.com/office/drawing/2014/main" val="521245093"/>
                    </a:ext>
                  </a:extLst>
                </a:gridCol>
                <a:gridCol w="316224">
                  <a:extLst>
                    <a:ext uri="{9D8B030D-6E8A-4147-A177-3AD203B41FA5}">
                      <a16:colId xmlns:a16="http://schemas.microsoft.com/office/drawing/2014/main" val="3309692423"/>
                    </a:ext>
                  </a:extLst>
                </a:gridCol>
                <a:gridCol w="542574">
                  <a:extLst>
                    <a:ext uri="{9D8B030D-6E8A-4147-A177-3AD203B41FA5}">
                      <a16:colId xmlns:a16="http://schemas.microsoft.com/office/drawing/2014/main" val="2885441544"/>
                    </a:ext>
                  </a:extLst>
                </a:gridCol>
                <a:gridCol w="302909">
                  <a:extLst>
                    <a:ext uri="{9D8B030D-6E8A-4147-A177-3AD203B41FA5}">
                      <a16:colId xmlns:a16="http://schemas.microsoft.com/office/drawing/2014/main" val="433811966"/>
                    </a:ext>
                  </a:extLst>
                </a:gridCol>
                <a:gridCol w="575861">
                  <a:extLst>
                    <a:ext uri="{9D8B030D-6E8A-4147-A177-3AD203B41FA5}">
                      <a16:colId xmlns:a16="http://schemas.microsoft.com/office/drawing/2014/main" val="3747018951"/>
                    </a:ext>
                  </a:extLst>
                </a:gridCol>
                <a:gridCol w="236336">
                  <a:extLst>
                    <a:ext uri="{9D8B030D-6E8A-4147-A177-3AD203B41FA5}">
                      <a16:colId xmlns:a16="http://schemas.microsoft.com/office/drawing/2014/main" val="392455770"/>
                    </a:ext>
                  </a:extLst>
                </a:gridCol>
                <a:gridCol w="69902">
                  <a:extLst>
                    <a:ext uri="{9D8B030D-6E8A-4147-A177-3AD203B41FA5}">
                      <a16:colId xmlns:a16="http://schemas.microsoft.com/office/drawing/2014/main" val="2855567834"/>
                    </a:ext>
                  </a:extLst>
                </a:gridCol>
                <a:gridCol w="292923">
                  <a:extLst>
                    <a:ext uri="{9D8B030D-6E8A-4147-A177-3AD203B41FA5}">
                      <a16:colId xmlns:a16="http://schemas.microsoft.com/office/drawing/2014/main" val="1197434717"/>
                    </a:ext>
                  </a:extLst>
                </a:gridCol>
                <a:gridCol w="109847">
                  <a:extLst>
                    <a:ext uri="{9D8B030D-6E8A-4147-A177-3AD203B41FA5}">
                      <a16:colId xmlns:a16="http://schemas.microsoft.com/office/drawing/2014/main" val="830985869"/>
                    </a:ext>
                  </a:extLst>
                </a:gridCol>
                <a:gridCol w="239665">
                  <a:extLst>
                    <a:ext uri="{9D8B030D-6E8A-4147-A177-3AD203B41FA5}">
                      <a16:colId xmlns:a16="http://schemas.microsoft.com/office/drawing/2014/main" val="1107956015"/>
                    </a:ext>
                  </a:extLst>
                </a:gridCol>
              </a:tblGrid>
              <a:tr h="237635"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off/on</a:t>
                      </a:r>
                      <a:endParaRPr lang="en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연령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성별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type</a:t>
                      </a:r>
                      <a:endParaRPr lang="en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키워드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맥락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gridSpan="12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시나리오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행동</a:t>
                      </a:r>
                      <a:r>
                        <a:rPr lang="en-US" altLang="ko-KR" sz="500" u="none" strike="noStrike">
                          <a:effectLst/>
                        </a:rPr>
                        <a:t>, </a:t>
                      </a:r>
                      <a:r>
                        <a:rPr lang="ko-KR" altLang="en-US" sz="500" u="none" strike="noStrike">
                          <a:effectLst/>
                        </a:rPr>
                        <a:t>태도 중심</a:t>
                      </a:r>
                      <a:r>
                        <a:rPr lang="en-US" altLang="ko-KR" sz="500" u="none" strike="noStrike">
                          <a:effectLst/>
                        </a:rPr>
                        <a:t>) </a:t>
                      </a:r>
                      <a:endParaRPr lang="en-US" altLang="ko-KR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점수</a:t>
                      </a:r>
                      <a:endParaRPr lang="ko-KR" altLang="en-US" sz="7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50964454"/>
                  </a:ext>
                </a:extLst>
              </a:tr>
              <a:tr h="187227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off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500" u="none" strike="noStrike">
                          <a:effectLst/>
                        </a:rPr>
                        <a:t>10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남성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A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용돈으로 소비를 하기 때문에 제한적인 소비와 소비욕구가 떨어짐</a:t>
                      </a:r>
                      <a:endParaRPr lang="ko-KR" altLang="en-US" sz="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인식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탐색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광고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홍보물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 알게되고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부러움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때문에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SNS</a:t>
                      </a:r>
                      <a:endParaRPr lang="en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등으로 </a:t>
                      </a:r>
                      <a:r>
                        <a:rPr lang="en-US" altLang="ko-KR" sz="500" u="none" strike="noStrike">
                          <a:effectLst/>
                        </a:rPr>
                        <a:t>'</a:t>
                      </a:r>
                      <a:r>
                        <a:rPr lang="ko-KR" altLang="en-US" sz="500" u="none" strike="noStrike">
                          <a:effectLst/>
                        </a:rPr>
                        <a:t>아이템</a:t>
                      </a:r>
                      <a:r>
                        <a:rPr lang="en-US" altLang="ko-KR" sz="500" u="none" strike="noStrike">
                          <a:effectLst/>
                        </a:rPr>
                        <a:t>'</a:t>
                      </a:r>
                      <a:r>
                        <a:rPr lang="ko-KR" altLang="en-US" sz="500" u="none" strike="noStrike">
                          <a:effectLst/>
                        </a:rPr>
                        <a:t>을 탐색한다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-2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12506945"/>
                  </a:ext>
                </a:extLst>
              </a:tr>
              <a:tr h="18722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구매결정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광고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홍보물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과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와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인터넷 검색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 정보를 습득하고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SNS</a:t>
                      </a:r>
                      <a:endParaRPr lang="en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과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와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이용후기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의 영향으로 구매를 결정한다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0.4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72314816"/>
                  </a:ext>
                </a:extLst>
              </a:tr>
              <a:tr h="18722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구매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매장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할인</a:t>
                      </a:r>
                      <a:r>
                        <a:rPr lang="en-US" altLang="ko-KR" sz="500" u="none" strike="noStrike" dirty="0">
                          <a:effectLst/>
                        </a:rPr>
                        <a:t>/</a:t>
                      </a:r>
                      <a:r>
                        <a:rPr lang="ko-KR" altLang="en-US" sz="500" u="none" strike="noStrike" dirty="0">
                          <a:effectLst/>
                        </a:rPr>
                        <a:t>이벤트 가격</a:t>
                      </a:r>
                      <a:endParaRPr lang="ko-KR" altLang="en-US" sz="500" b="1" i="0" u="none" strike="noStrike" dirty="0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으로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카드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로 구매한다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70676347"/>
                  </a:ext>
                </a:extLst>
              </a:tr>
              <a:tr h="3505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소비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이용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가정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에서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나 혼자서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매일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소비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이용</a:t>
                      </a:r>
                      <a:r>
                        <a:rPr lang="en-US" altLang="ko-KR" sz="500" u="none" strike="noStrike">
                          <a:effectLst/>
                        </a:rPr>
                        <a:t>) </a:t>
                      </a:r>
                      <a:r>
                        <a:rPr lang="ko-KR" altLang="en-US" sz="500" u="none" strike="noStrike">
                          <a:effectLst/>
                        </a:rPr>
                        <a:t>한다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27681440"/>
                  </a:ext>
                </a:extLst>
              </a:tr>
              <a:tr h="18722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평가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모든 면</a:t>
                      </a:r>
                      <a:endParaRPr lang="ko-KR" altLang="en-US" sz="500" b="1" i="0" u="none" strike="noStrike" dirty="0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조금 만족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 dirty="0">
                          <a:effectLst/>
                        </a:rPr>
                        <a:t>하지만</a:t>
                      </a:r>
                      <a:r>
                        <a:rPr lang="en-US" altLang="ko-KR" sz="500" u="none" strike="noStrike" dirty="0">
                          <a:effectLst/>
                        </a:rPr>
                        <a:t>,</a:t>
                      </a:r>
                      <a:endParaRPr lang="en-US" altLang="ko-KR" sz="500" b="0" i="0" u="none" strike="noStrike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가격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에는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불만족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하며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이용후기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추천</a:t>
                      </a:r>
                      <a:endParaRPr lang="ko-KR" altLang="en-US" sz="500" b="1" i="0" u="none" strike="noStrike" dirty="0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-1.8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92818970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1C92CEE7-BEB6-B0F1-8E54-CC749C087B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0846187"/>
              </p:ext>
            </p:extLst>
          </p:nvPr>
        </p:nvGraphicFramePr>
        <p:xfrm>
          <a:off x="603038" y="4694419"/>
          <a:ext cx="6112555" cy="13370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900">
                  <a:extLst>
                    <a:ext uri="{9D8B030D-6E8A-4147-A177-3AD203B41FA5}">
                      <a16:colId xmlns:a16="http://schemas.microsoft.com/office/drawing/2014/main" val="4002714913"/>
                    </a:ext>
                  </a:extLst>
                </a:gridCol>
                <a:gridCol w="119832">
                  <a:extLst>
                    <a:ext uri="{9D8B030D-6E8A-4147-A177-3AD203B41FA5}">
                      <a16:colId xmlns:a16="http://schemas.microsoft.com/office/drawing/2014/main" val="3099243007"/>
                    </a:ext>
                  </a:extLst>
                </a:gridCol>
                <a:gridCol w="119832">
                  <a:extLst>
                    <a:ext uri="{9D8B030D-6E8A-4147-A177-3AD203B41FA5}">
                      <a16:colId xmlns:a16="http://schemas.microsoft.com/office/drawing/2014/main" val="3674258718"/>
                    </a:ext>
                  </a:extLst>
                </a:gridCol>
                <a:gridCol w="116503">
                  <a:extLst>
                    <a:ext uri="{9D8B030D-6E8A-4147-A177-3AD203B41FA5}">
                      <a16:colId xmlns:a16="http://schemas.microsoft.com/office/drawing/2014/main" val="65309013"/>
                    </a:ext>
                  </a:extLst>
                </a:gridCol>
                <a:gridCol w="1314826">
                  <a:extLst>
                    <a:ext uri="{9D8B030D-6E8A-4147-A177-3AD203B41FA5}">
                      <a16:colId xmlns:a16="http://schemas.microsoft.com/office/drawing/2014/main" val="304226236"/>
                    </a:ext>
                  </a:extLst>
                </a:gridCol>
                <a:gridCol w="226350">
                  <a:extLst>
                    <a:ext uri="{9D8B030D-6E8A-4147-A177-3AD203B41FA5}">
                      <a16:colId xmlns:a16="http://schemas.microsoft.com/office/drawing/2014/main" val="3319808205"/>
                    </a:ext>
                  </a:extLst>
                </a:gridCol>
                <a:gridCol w="292923">
                  <a:extLst>
                    <a:ext uri="{9D8B030D-6E8A-4147-A177-3AD203B41FA5}">
                      <a16:colId xmlns:a16="http://schemas.microsoft.com/office/drawing/2014/main" val="2645529542"/>
                    </a:ext>
                  </a:extLst>
                </a:gridCol>
                <a:gridCol w="289595">
                  <a:extLst>
                    <a:ext uri="{9D8B030D-6E8A-4147-A177-3AD203B41FA5}">
                      <a16:colId xmlns:a16="http://schemas.microsoft.com/office/drawing/2014/main" val="3131184094"/>
                    </a:ext>
                  </a:extLst>
                </a:gridCol>
                <a:gridCol w="356168">
                  <a:extLst>
                    <a:ext uri="{9D8B030D-6E8A-4147-A177-3AD203B41FA5}">
                      <a16:colId xmlns:a16="http://schemas.microsoft.com/office/drawing/2014/main" val="2965605985"/>
                    </a:ext>
                  </a:extLst>
                </a:gridCol>
                <a:gridCol w="439385">
                  <a:extLst>
                    <a:ext uri="{9D8B030D-6E8A-4147-A177-3AD203B41FA5}">
                      <a16:colId xmlns:a16="http://schemas.microsoft.com/office/drawing/2014/main" val="521245093"/>
                    </a:ext>
                  </a:extLst>
                </a:gridCol>
                <a:gridCol w="316224">
                  <a:extLst>
                    <a:ext uri="{9D8B030D-6E8A-4147-A177-3AD203B41FA5}">
                      <a16:colId xmlns:a16="http://schemas.microsoft.com/office/drawing/2014/main" val="3309692423"/>
                    </a:ext>
                  </a:extLst>
                </a:gridCol>
                <a:gridCol w="542574">
                  <a:extLst>
                    <a:ext uri="{9D8B030D-6E8A-4147-A177-3AD203B41FA5}">
                      <a16:colId xmlns:a16="http://schemas.microsoft.com/office/drawing/2014/main" val="2885441544"/>
                    </a:ext>
                  </a:extLst>
                </a:gridCol>
                <a:gridCol w="302909">
                  <a:extLst>
                    <a:ext uri="{9D8B030D-6E8A-4147-A177-3AD203B41FA5}">
                      <a16:colId xmlns:a16="http://schemas.microsoft.com/office/drawing/2014/main" val="433811966"/>
                    </a:ext>
                  </a:extLst>
                </a:gridCol>
                <a:gridCol w="575861">
                  <a:extLst>
                    <a:ext uri="{9D8B030D-6E8A-4147-A177-3AD203B41FA5}">
                      <a16:colId xmlns:a16="http://schemas.microsoft.com/office/drawing/2014/main" val="3747018951"/>
                    </a:ext>
                  </a:extLst>
                </a:gridCol>
                <a:gridCol w="236336">
                  <a:extLst>
                    <a:ext uri="{9D8B030D-6E8A-4147-A177-3AD203B41FA5}">
                      <a16:colId xmlns:a16="http://schemas.microsoft.com/office/drawing/2014/main" val="392455770"/>
                    </a:ext>
                  </a:extLst>
                </a:gridCol>
                <a:gridCol w="69902">
                  <a:extLst>
                    <a:ext uri="{9D8B030D-6E8A-4147-A177-3AD203B41FA5}">
                      <a16:colId xmlns:a16="http://schemas.microsoft.com/office/drawing/2014/main" val="2855567834"/>
                    </a:ext>
                  </a:extLst>
                </a:gridCol>
                <a:gridCol w="292923">
                  <a:extLst>
                    <a:ext uri="{9D8B030D-6E8A-4147-A177-3AD203B41FA5}">
                      <a16:colId xmlns:a16="http://schemas.microsoft.com/office/drawing/2014/main" val="1197434717"/>
                    </a:ext>
                  </a:extLst>
                </a:gridCol>
                <a:gridCol w="109847">
                  <a:extLst>
                    <a:ext uri="{9D8B030D-6E8A-4147-A177-3AD203B41FA5}">
                      <a16:colId xmlns:a16="http://schemas.microsoft.com/office/drawing/2014/main" val="830985869"/>
                    </a:ext>
                  </a:extLst>
                </a:gridCol>
                <a:gridCol w="239665">
                  <a:extLst>
                    <a:ext uri="{9D8B030D-6E8A-4147-A177-3AD203B41FA5}">
                      <a16:colId xmlns:a16="http://schemas.microsoft.com/office/drawing/2014/main" val="1107956015"/>
                    </a:ext>
                  </a:extLst>
                </a:gridCol>
              </a:tblGrid>
              <a:tr h="237635"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off/on</a:t>
                      </a:r>
                      <a:endParaRPr lang="en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연령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성별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type</a:t>
                      </a:r>
                      <a:endParaRPr lang="en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키워드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맥락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gridSpan="12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시나리오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행동</a:t>
                      </a:r>
                      <a:r>
                        <a:rPr lang="en-US" altLang="ko-KR" sz="500" u="none" strike="noStrike">
                          <a:effectLst/>
                        </a:rPr>
                        <a:t>, </a:t>
                      </a:r>
                      <a:r>
                        <a:rPr lang="ko-KR" altLang="en-US" sz="500" u="none" strike="noStrike">
                          <a:effectLst/>
                        </a:rPr>
                        <a:t>태도 중심</a:t>
                      </a:r>
                      <a:r>
                        <a:rPr lang="en-US" altLang="ko-KR" sz="500" u="none" strike="noStrike">
                          <a:effectLst/>
                        </a:rPr>
                        <a:t>) </a:t>
                      </a:r>
                      <a:endParaRPr lang="en-US" altLang="ko-KR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점수</a:t>
                      </a:r>
                      <a:endParaRPr lang="ko-KR" altLang="en-US" sz="7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50964454"/>
                  </a:ext>
                </a:extLst>
              </a:tr>
              <a:tr h="187227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off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500" u="none" strike="noStrike">
                          <a:effectLst/>
                        </a:rPr>
                        <a:t>10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남성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A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용돈으로 소비를 하기 때문에 제한적인 소비와 소비욕구가 떨어짐</a:t>
                      </a:r>
                      <a:endParaRPr lang="ko-KR" altLang="en-US" sz="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인식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탐색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광고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홍보물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 알게되고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부러움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때문에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SNS</a:t>
                      </a:r>
                      <a:endParaRPr lang="en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등으로 </a:t>
                      </a:r>
                      <a:r>
                        <a:rPr lang="en-US" altLang="ko-KR" sz="500" u="none" strike="noStrike">
                          <a:effectLst/>
                        </a:rPr>
                        <a:t>'</a:t>
                      </a:r>
                      <a:r>
                        <a:rPr lang="ko-KR" altLang="en-US" sz="500" u="none" strike="noStrike">
                          <a:effectLst/>
                        </a:rPr>
                        <a:t>아이템</a:t>
                      </a:r>
                      <a:r>
                        <a:rPr lang="en-US" altLang="ko-KR" sz="500" u="none" strike="noStrike">
                          <a:effectLst/>
                        </a:rPr>
                        <a:t>'</a:t>
                      </a:r>
                      <a:r>
                        <a:rPr lang="ko-KR" altLang="en-US" sz="500" u="none" strike="noStrike">
                          <a:effectLst/>
                        </a:rPr>
                        <a:t>을 탐색한다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-2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12506945"/>
                  </a:ext>
                </a:extLst>
              </a:tr>
              <a:tr h="18722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구매결정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광고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홍보물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과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와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인터넷 검색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 정보를 습득하고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SNS</a:t>
                      </a:r>
                      <a:endParaRPr lang="en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과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와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이용후기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의 영향으로 구매를 결정한다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0.4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72314816"/>
                  </a:ext>
                </a:extLst>
              </a:tr>
              <a:tr h="18722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구매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매장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 dirty="0">
                          <a:effectLst/>
                        </a:rPr>
                        <a:t>에서</a:t>
                      </a:r>
                      <a:endParaRPr lang="ko-KR" altLang="en-US" sz="500" b="0" i="0" u="none" strike="noStrike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할인</a:t>
                      </a:r>
                      <a:r>
                        <a:rPr lang="en-US" altLang="ko-KR" sz="500" u="none" strike="noStrike" dirty="0">
                          <a:effectLst/>
                        </a:rPr>
                        <a:t>/</a:t>
                      </a:r>
                      <a:r>
                        <a:rPr lang="ko-KR" altLang="en-US" sz="500" u="none" strike="noStrike" dirty="0">
                          <a:effectLst/>
                        </a:rPr>
                        <a:t>이벤트 가격</a:t>
                      </a:r>
                      <a:endParaRPr lang="ko-KR" altLang="en-US" sz="500" b="1" i="0" u="none" strike="noStrike" dirty="0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으로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카드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로 구매한다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70676347"/>
                  </a:ext>
                </a:extLst>
              </a:tr>
              <a:tr h="3505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소비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이용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가정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에서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나 혼자서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매일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소비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이용</a:t>
                      </a:r>
                      <a:r>
                        <a:rPr lang="en-US" altLang="ko-KR" sz="500" u="none" strike="noStrike">
                          <a:effectLst/>
                        </a:rPr>
                        <a:t>) </a:t>
                      </a:r>
                      <a:r>
                        <a:rPr lang="ko-KR" altLang="en-US" sz="500" u="none" strike="noStrike">
                          <a:effectLst/>
                        </a:rPr>
                        <a:t>한다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27681440"/>
                  </a:ext>
                </a:extLst>
              </a:tr>
              <a:tr h="18722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평가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모든 면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조금 만족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하지만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가격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에는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불만족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하며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이용후기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추천</a:t>
                      </a:r>
                      <a:endParaRPr lang="ko-KR" altLang="en-US" sz="500" b="1" i="0" u="none" strike="noStrike" dirty="0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-1.8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9281897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D8D498D-B878-6A36-5F5C-50CE80BA63CF}"/>
              </a:ext>
            </a:extLst>
          </p:cNvPr>
          <p:cNvSpPr txBox="1"/>
          <p:nvPr/>
        </p:nvSpPr>
        <p:spPr>
          <a:xfrm>
            <a:off x="603038" y="1948721"/>
            <a:ext cx="39539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3</a:t>
            </a:r>
            <a:r>
              <a:rPr kumimoji="1" lang="ko-KR" altLang="en-US" sz="20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차 분류 가전제품 </a:t>
            </a:r>
            <a:r>
              <a:rPr kumimoji="1" lang="en-US" altLang="ko-KR" sz="20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-</a:t>
            </a:r>
            <a:r>
              <a:rPr kumimoji="1" lang="ko-KR" altLang="en-US" sz="20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 냉장고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495535-90D3-FF1D-E617-D46A178FB046}"/>
              </a:ext>
            </a:extLst>
          </p:cNvPr>
          <p:cNvSpPr txBox="1"/>
          <p:nvPr/>
        </p:nvSpPr>
        <p:spPr>
          <a:xfrm>
            <a:off x="603037" y="4173102"/>
            <a:ext cx="39539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3</a:t>
            </a:r>
            <a:r>
              <a:rPr kumimoji="1" lang="ko-KR" altLang="en-US" sz="20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차 분류 전자제품 </a:t>
            </a:r>
            <a:r>
              <a:rPr kumimoji="1" lang="en-US" altLang="ko-KR" sz="20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-</a:t>
            </a:r>
            <a:r>
              <a:rPr kumimoji="1" lang="ko-KR" altLang="en-US" sz="20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 노트북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CED6FF9D-6BC1-CB28-7F57-107AFDAB409D}"/>
              </a:ext>
            </a:extLst>
          </p:cNvPr>
          <p:cNvCxnSpPr>
            <a:cxnSpLocks/>
          </p:cNvCxnSpPr>
          <p:nvPr/>
        </p:nvCxnSpPr>
        <p:spPr>
          <a:xfrm>
            <a:off x="5587210" y="2640431"/>
            <a:ext cx="1664138" cy="922984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1593B879-AEC4-8FEF-9FF8-2AE5841DC7F3}"/>
              </a:ext>
            </a:extLst>
          </p:cNvPr>
          <p:cNvCxnSpPr>
            <a:cxnSpLocks/>
          </p:cNvCxnSpPr>
          <p:nvPr/>
        </p:nvCxnSpPr>
        <p:spPr>
          <a:xfrm flipV="1">
            <a:off x="5587210" y="4742026"/>
            <a:ext cx="1664138" cy="1020922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18">
            <a:extLst>
              <a:ext uri="{FF2B5EF4-FFF2-40B4-BE49-F238E27FC236}">
                <a16:creationId xmlns:a16="http://schemas.microsoft.com/office/drawing/2014/main" id="{AEAAD9F0-ADF9-49E7-48D4-DB8A6978EB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3080134"/>
              </p:ext>
            </p:extLst>
          </p:nvPr>
        </p:nvGraphicFramePr>
        <p:xfrm>
          <a:off x="7143648" y="3670895"/>
          <a:ext cx="5048352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1392">
                  <a:extLst>
                    <a:ext uri="{9D8B030D-6E8A-4147-A177-3AD203B41FA5}">
                      <a16:colId xmlns:a16="http://schemas.microsoft.com/office/drawing/2014/main" val="3544893915"/>
                    </a:ext>
                  </a:extLst>
                </a:gridCol>
                <a:gridCol w="841392">
                  <a:extLst>
                    <a:ext uri="{9D8B030D-6E8A-4147-A177-3AD203B41FA5}">
                      <a16:colId xmlns:a16="http://schemas.microsoft.com/office/drawing/2014/main" val="3111478957"/>
                    </a:ext>
                  </a:extLst>
                </a:gridCol>
                <a:gridCol w="841392">
                  <a:extLst>
                    <a:ext uri="{9D8B030D-6E8A-4147-A177-3AD203B41FA5}">
                      <a16:colId xmlns:a16="http://schemas.microsoft.com/office/drawing/2014/main" val="2940285886"/>
                    </a:ext>
                  </a:extLst>
                </a:gridCol>
                <a:gridCol w="841392">
                  <a:extLst>
                    <a:ext uri="{9D8B030D-6E8A-4147-A177-3AD203B41FA5}">
                      <a16:colId xmlns:a16="http://schemas.microsoft.com/office/drawing/2014/main" val="2972437096"/>
                    </a:ext>
                  </a:extLst>
                </a:gridCol>
                <a:gridCol w="841392">
                  <a:extLst>
                    <a:ext uri="{9D8B030D-6E8A-4147-A177-3AD203B41FA5}">
                      <a16:colId xmlns:a16="http://schemas.microsoft.com/office/drawing/2014/main" val="2336982372"/>
                    </a:ext>
                  </a:extLst>
                </a:gridCol>
                <a:gridCol w="841392">
                  <a:extLst>
                    <a:ext uri="{9D8B030D-6E8A-4147-A177-3AD203B41FA5}">
                      <a16:colId xmlns:a16="http://schemas.microsoft.com/office/drawing/2014/main" val="1831569574"/>
                    </a:ext>
                  </a:extLst>
                </a:gridCol>
              </a:tblGrid>
              <a:tr h="3356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인식 탐색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구매 결정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구매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소비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평가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총합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7853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-0.7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676662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2A0435DE-0B26-B7D1-CF5D-C3FE4642F7AB}"/>
              </a:ext>
            </a:extLst>
          </p:cNvPr>
          <p:cNvSpPr txBox="1"/>
          <p:nvPr/>
        </p:nvSpPr>
        <p:spPr>
          <a:xfrm>
            <a:off x="7745793" y="1531982"/>
            <a:ext cx="39539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각 단계별 휴리스틱 지표를 활용하여 개별 시나리오 별 유사도 측정</a:t>
            </a:r>
            <a:endParaRPr kumimoji="1" lang="en-US" altLang="ko-KR" sz="2000" b="1" dirty="0">
              <a:solidFill>
                <a:schemeClr val="bg1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  <a:p>
            <a:r>
              <a:rPr kumimoji="1" lang="en-US" altLang="ko-KR" sz="20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Ex ) </a:t>
            </a:r>
          </a:p>
          <a:p>
            <a:r>
              <a:rPr kumimoji="1" lang="ko-KR" altLang="en-US" sz="20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냉장고 시나리오 </a:t>
            </a:r>
            <a:r>
              <a:rPr kumimoji="1" lang="en-US" altLang="ko-KR" sz="20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100</a:t>
            </a:r>
            <a:r>
              <a:rPr kumimoji="1" lang="ko-KR" altLang="en-US" sz="20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개</a:t>
            </a:r>
            <a:endParaRPr kumimoji="1" lang="en-US" altLang="ko-KR" sz="2000" b="1" dirty="0">
              <a:solidFill>
                <a:schemeClr val="bg1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  <a:p>
            <a:r>
              <a:rPr kumimoji="1" lang="ko-KR" altLang="en-US" sz="20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노트북 시나리오 </a:t>
            </a:r>
            <a:r>
              <a:rPr kumimoji="1" lang="en-US" altLang="ko-KR" sz="20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100</a:t>
            </a:r>
            <a:r>
              <a:rPr kumimoji="1" lang="ko-KR" altLang="en-US" sz="20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개</a:t>
            </a:r>
            <a:endParaRPr kumimoji="1" lang="en-US" altLang="ko-KR" sz="2000" b="1" dirty="0">
              <a:solidFill>
                <a:schemeClr val="bg1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  <a:p>
            <a:r>
              <a:rPr kumimoji="1" lang="ko-KR" altLang="en-US" sz="20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총 경우의 수 </a:t>
            </a:r>
            <a:r>
              <a:rPr kumimoji="1" lang="en-US" altLang="ko-KR" sz="20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10000</a:t>
            </a:r>
            <a:r>
              <a:rPr kumimoji="1" lang="ko-KR" altLang="en-US" sz="2000" b="1" dirty="0">
                <a:solidFill>
                  <a:schemeClr val="bg1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3311559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3858</TotalTime>
  <Words>2185</Words>
  <Application>Microsoft Macintosh PowerPoint</Application>
  <PresentationFormat>와이드스크린</PresentationFormat>
  <Paragraphs>1042</Paragraphs>
  <Slides>15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나눔스퀘어_ac Bold</vt:lpstr>
      <vt:lpstr>Arial</vt:lpstr>
      <vt:lpstr>맑은 고딕</vt:lpstr>
      <vt:lpstr>NanumSquare_ac Bold</vt:lpstr>
      <vt:lpstr>NanumSquare_ac ExtraBold</vt:lpstr>
      <vt:lpstr>NanumSquare_ac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 경서</dc:creator>
  <cp:lastModifiedBy>나요셉(학부생-AI빅데이터융합경영학과)</cp:lastModifiedBy>
  <cp:revision>62</cp:revision>
  <dcterms:created xsi:type="dcterms:W3CDTF">2022-01-29T15:28:14Z</dcterms:created>
  <dcterms:modified xsi:type="dcterms:W3CDTF">2022-09-07T09:34:57Z</dcterms:modified>
</cp:coreProperties>
</file>

<file path=docProps/thumbnail.jpeg>
</file>